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oppins"/>
      <p:bold r:id="rId20"/>
      <p:boldItalic r:id="rId21"/>
    </p:embeddedFont>
    <p:embeddedFont>
      <p:font typeface="Helvetica Neue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HelveticaNeue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cc5ad87bd_2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9cc5ad87bd_2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a4cc74aa00_2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g1a4cc74aa00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Joyce  1 min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9cc5ad87bd_2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9cc5ad87bd_2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a4cc74aa00_2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1a4cc74aa00_2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Chi  -  1 min&lt;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9cc5ad87bd_2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9cc5ad87bd_2_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cc5ad87bd_2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9cc5ad87bd_2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cc5ad87bd_2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19cc5ad87bd_2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@Pilar - 30 to 40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seconds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Social commerce is a new form online trade that uses social media platforms as a sales channel. It has benefits for many stakeholders such as: social media platforms, business and influencers and the users.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Despite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these benefits, the U.S. is still behind in terms of social commerce. For perspective, the Chinese market is 10x larger.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AutoNum type="arabi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research looked to see if  specific features could improve Instagram’s in-app shopping experience.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For of ecommerce that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allows consumers to complete their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entire shopping experience in a single place, from product discovery to purchase.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Despite these benefits, the U.S. is still behind in terms of social commerce. For perspective, the Chinese market is 10x larger.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8750" lvl="0" marL="2286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•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Our research looked to implement specific features to improve Instagram’s in-app shopping experience by increasing the average daily session time within the feed .</a:t>
            </a:r>
            <a:endParaRPr/>
          </a:p>
          <a:p>
            <a:pPr indent="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8750" lvl="0" marL="2286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•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Company: information about their customers’ behavior,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cc5ad87bd_2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9cc5ad87bd_2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cc5ad87bd_2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-</a:t>
            </a:r>
            <a:r>
              <a:rPr b="1" lang="en"/>
              <a:t> 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30 seconds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planning to have three changes on the instragram shop feed. Comparing to our control group, which uses the exact shop feed that instagram currently has, treatment 1 group will present products by category based on users’ recent searches; treatment 2 group will present products that are recommended by the creators that the users follow; treatment 3 group will present product with price information and description without the need to click on the picture. </a:t>
            </a:r>
            <a:endParaRPr/>
          </a:p>
        </p:txBody>
      </p:sp>
      <p:sp>
        <p:nvSpPr>
          <p:cNvPr id="201" name="Google Shape;201;g19cc5ad87bd_2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cc5ad87bd_2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9cc5ad87bd_2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422508114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Yancheng - 2 min </a:t>
            </a:r>
            <a:endParaRPr/>
          </a:p>
        </p:txBody>
      </p:sp>
      <p:sp>
        <p:nvSpPr>
          <p:cNvPr id="239" name="Google Shape;239;g1a42250811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9cc5ad87bd_2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9cc5ad87bd_2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4cc74aa00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g1a4cc74aa00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Jingyi - 1 min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TN :We predicted that there is no improvement in average daily session time of Instagram users before and after releasing the three features in Shop feed, and there is actually no improvement.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FN: We predicted that there is no improvement in average daily session time of Instagram users after releasing the three feature in Shop feed, and there is actually improvement (false prediction).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0503" y="4447448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452436" y="965622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50503" y="2708696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" name="Google Shape;60;p15"/>
          <p:cNvPicPr preferRelativeResize="0"/>
          <p:nvPr/>
        </p:nvPicPr>
        <p:blipFill rotWithShape="1">
          <a:blip r:embed="rId2">
            <a:alphaModFix/>
          </a:blip>
          <a:srcRect b="4804" l="2594" r="2653" t="5948"/>
          <a:stretch/>
        </p:blipFill>
        <p:spPr>
          <a:xfrm>
            <a:off x="8581791" y="4649923"/>
            <a:ext cx="399879" cy="316111"/>
          </a:xfrm>
          <a:custGeom>
            <a:rect b="b" l="l" r="r" t="t"/>
            <a:pathLst>
              <a:path extrusionOk="0" h="21600" w="21392">
                <a:moveTo>
                  <a:pt x="10624" y="0"/>
                </a:moveTo>
                <a:cubicBezTo>
                  <a:pt x="10489" y="0"/>
                  <a:pt x="9908" y="933"/>
                  <a:pt x="9820" y="1292"/>
                </a:cubicBezTo>
                <a:cubicBezTo>
                  <a:pt x="9789" y="1418"/>
                  <a:pt x="9831" y="1555"/>
                  <a:pt x="10035" y="1932"/>
                </a:cubicBezTo>
                <a:cubicBezTo>
                  <a:pt x="10325" y="2469"/>
                  <a:pt x="10317" y="2588"/>
                  <a:pt x="9995" y="2705"/>
                </a:cubicBezTo>
                <a:cubicBezTo>
                  <a:pt x="9769" y="2787"/>
                  <a:pt x="9326" y="3343"/>
                  <a:pt x="9215" y="3681"/>
                </a:cubicBezTo>
                <a:cubicBezTo>
                  <a:pt x="9104" y="4021"/>
                  <a:pt x="9060" y="4833"/>
                  <a:pt x="9135" y="5186"/>
                </a:cubicBezTo>
                <a:cubicBezTo>
                  <a:pt x="9169" y="5344"/>
                  <a:pt x="9331" y="5685"/>
                  <a:pt x="9493" y="5949"/>
                </a:cubicBezTo>
                <a:lnTo>
                  <a:pt x="9788" y="6437"/>
                </a:lnTo>
                <a:lnTo>
                  <a:pt x="9414" y="6753"/>
                </a:lnTo>
                <a:lnTo>
                  <a:pt x="9040" y="7068"/>
                </a:lnTo>
                <a:lnTo>
                  <a:pt x="8490" y="6854"/>
                </a:lnTo>
                <a:cubicBezTo>
                  <a:pt x="7293" y="6395"/>
                  <a:pt x="7045" y="6307"/>
                  <a:pt x="6357" y="6071"/>
                </a:cubicBezTo>
                <a:cubicBezTo>
                  <a:pt x="4844" y="5552"/>
                  <a:pt x="4375" y="5455"/>
                  <a:pt x="3283" y="5451"/>
                </a:cubicBezTo>
                <a:cubicBezTo>
                  <a:pt x="2382" y="5447"/>
                  <a:pt x="2261" y="5461"/>
                  <a:pt x="1938" y="5603"/>
                </a:cubicBezTo>
                <a:cubicBezTo>
                  <a:pt x="1208" y="5925"/>
                  <a:pt x="566" y="6558"/>
                  <a:pt x="306" y="7220"/>
                </a:cubicBezTo>
                <a:cubicBezTo>
                  <a:pt x="81" y="7791"/>
                  <a:pt x="-19" y="8451"/>
                  <a:pt x="3" y="9163"/>
                </a:cubicBezTo>
                <a:cubicBezTo>
                  <a:pt x="25" y="9874"/>
                  <a:pt x="174" y="10645"/>
                  <a:pt x="441" y="11441"/>
                </a:cubicBezTo>
                <a:cubicBezTo>
                  <a:pt x="679" y="12151"/>
                  <a:pt x="752" y="12317"/>
                  <a:pt x="1532" y="14054"/>
                </a:cubicBezTo>
                <a:cubicBezTo>
                  <a:pt x="2350" y="15878"/>
                  <a:pt x="2605" y="16651"/>
                  <a:pt x="2774" y="17817"/>
                </a:cubicBezTo>
                <a:cubicBezTo>
                  <a:pt x="2819" y="18132"/>
                  <a:pt x="2853" y="18402"/>
                  <a:pt x="2853" y="18417"/>
                </a:cubicBezTo>
                <a:cubicBezTo>
                  <a:pt x="2853" y="18432"/>
                  <a:pt x="6419" y="18447"/>
                  <a:pt x="10775" y="18447"/>
                </a:cubicBezTo>
                <a:lnTo>
                  <a:pt x="18697" y="18447"/>
                </a:lnTo>
                <a:lnTo>
                  <a:pt x="18777" y="17634"/>
                </a:lnTo>
                <a:cubicBezTo>
                  <a:pt x="18907" y="16386"/>
                  <a:pt x="19145" y="15619"/>
                  <a:pt x="20066" y="13454"/>
                </a:cubicBezTo>
                <a:cubicBezTo>
                  <a:pt x="20890" y="11520"/>
                  <a:pt x="21155" y="10728"/>
                  <a:pt x="21324" y="9661"/>
                </a:cubicBezTo>
                <a:cubicBezTo>
                  <a:pt x="21581" y="8046"/>
                  <a:pt x="21094" y="6529"/>
                  <a:pt x="20059" y="5725"/>
                </a:cubicBezTo>
                <a:cubicBezTo>
                  <a:pt x="19514" y="5303"/>
                  <a:pt x="19270" y="5255"/>
                  <a:pt x="17933" y="5298"/>
                </a:cubicBezTo>
                <a:cubicBezTo>
                  <a:pt x="16551" y="5343"/>
                  <a:pt x="16310" y="5405"/>
                  <a:pt x="14461" y="6142"/>
                </a:cubicBezTo>
                <a:cubicBezTo>
                  <a:pt x="12533" y="6911"/>
                  <a:pt x="12385" y="6959"/>
                  <a:pt x="12137" y="6854"/>
                </a:cubicBezTo>
                <a:cubicBezTo>
                  <a:pt x="12020" y="6805"/>
                  <a:pt x="11831" y="6667"/>
                  <a:pt x="11715" y="6559"/>
                </a:cubicBezTo>
                <a:lnTo>
                  <a:pt x="11500" y="6366"/>
                </a:lnTo>
                <a:lnTo>
                  <a:pt x="11739" y="6041"/>
                </a:lnTo>
                <a:cubicBezTo>
                  <a:pt x="12488" y="5018"/>
                  <a:pt x="12326" y="3448"/>
                  <a:pt x="11404" y="2847"/>
                </a:cubicBezTo>
                <a:cubicBezTo>
                  <a:pt x="11271" y="2761"/>
                  <a:pt x="11101" y="2626"/>
                  <a:pt x="11030" y="2553"/>
                </a:cubicBezTo>
                <a:lnTo>
                  <a:pt x="10903" y="2420"/>
                </a:lnTo>
                <a:lnTo>
                  <a:pt x="11181" y="1953"/>
                </a:lnTo>
                <a:cubicBezTo>
                  <a:pt x="11334" y="1696"/>
                  <a:pt x="11452" y="1437"/>
                  <a:pt x="11452" y="1373"/>
                </a:cubicBezTo>
                <a:cubicBezTo>
                  <a:pt x="11452" y="1151"/>
                  <a:pt x="10759" y="0"/>
                  <a:pt x="10624" y="0"/>
                </a:cubicBezTo>
                <a:close/>
                <a:moveTo>
                  <a:pt x="18084" y="6305"/>
                </a:moveTo>
                <a:cubicBezTo>
                  <a:pt x="18528" y="6306"/>
                  <a:pt x="19050" y="6456"/>
                  <a:pt x="19366" y="6661"/>
                </a:cubicBezTo>
                <a:cubicBezTo>
                  <a:pt x="19702" y="6880"/>
                  <a:pt x="20084" y="7371"/>
                  <a:pt x="20226" y="7769"/>
                </a:cubicBezTo>
                <a:cubicBezTo>
                  <a:pt x="20337" y="8084"/>
                  <a:pt x="20349" y="8225"/>
                  <a:pt x="20345" y="8949"/>
                </a:cubicBezTo>
                <a:cubicBezTo>
                  <a:pt x="20341" y="9672"/>
                  <a:pt x="20325" y="9830"/>
                  <a:pt x="20194" y="10281"/>
                </a:cubicBezTo>
                <a:cubicBezTo>
                  <a:pt x="19636" y="12202"/>
                  <a:pt x="18004" y="15549"/>
                  <a:pt x="17264" y="16292"/>
                </a:cubicBezTo>
                <a:cubicBezTo>
                  <a:pt x="16548" y="17010"/>
                  <a:pt x="15749" y="17071"/>
                  <a:pt x="15441" y="16434"/>
                </a:cubicBezTo>
                <a:cubicBezTo>
                  <a:pt x="15314" y="16173"/>
                  <a:pt x="15241" y="15714"/>
                  <a:pt x="15290" y="15468"/>
                </a:cubicBezTo>
                <a:cubicBezTo>
                  <a:pt x="15308" y="15375"/>
                  <a:pt x="15564" y="14978"/>
                  <a:pt x="15855" y="14583"/>
                </a:cubicBezTo>
                <a:cubicBezTo>
                  <a:pt x="16146" y="14188"/>
                  <a:pt x="16438" y="13779"/>
                  <a:pt x="16500" y="13668"/>
                </a:cubicBezTo>
                <a:lnTo>
                  <a:pt x="16611" y="13464"/>
                </a:lnTo>
                <a:lnTo>
                  <a:pt x="16436" y="12956"/>
                </a:lnTo>
                <a:cubicBezTo>
                  <a:pt x="16127" y="12059"/>
                  <a:pt x="15794" y="11247"/>
                  <a:pt x="15735" y="11247"/>
                </a:cubicBezTo>
                <a:cubicBezTo>
                  <a:pt x="15649" y="11247"/>
                  <a:pt x="14050" y="13327"/>
                  <a:pt x="14008" y="13495"/>
                </a:cubicBezTo>
                <a:cubicBezTo>
                  <a:pt x="13982" y="13597"/>
                  <a:pt x="14061" y="13899"/>
                  <a:pt x="14254" y="14471"/>
                </a:cubicBezTo>
                <a:lnTo>
                  <a:pt x="14533" y="15305"/>
                </a:lnTo>
                <a:lnTo>
                  <a:pt x="14366" y="15732"/>
                </a:lnTo>
                <a:cubicBezTo>
                  <a:pt x="14154" y="16280"/>
                  <a:pt x="13908" y="16651"/>
                  <a:pt x="13633" y="16810"/>
                </a:cubicBezTo>
                <a:cubicBezTo>
                  <a:pt x="12887" y="17243"/>
                  <a:pt x="12162" y="16505"/>
                  <a:pt x="11858" y="15010"/>
                </a:cubicBezTo>
                <a:cubicBezTo>
                  <a:pt x="11742" y="14439"/>
                  <a:pt x="11744" y="13380"/>
                  <a:pt x="11858" y="12559"/>
                </a:cubicBezTo>
                <a:cubicBezTo>
                  <a:pt x="11947" y="11921"/>
                  <a:pt x="12002" y="11665"/>
                  <a:pt x="12455" y="9854"/>
                </a:cubicBezTo>
                <a:cubicBezTo>
                  <a:pt x="12586" y="9332"/>
                  <a:pt x="12694" y="8830"/>
                  <a:pt x="12694" y="8746"/>
                </a:cubicBezTo>
                <a:cubicBezTo>
                  <a:pt x="12694" y="8521"/>
                  <a:pt x="12877" y="8333"/>
                  <a:pt x="13419" y="8014"/>
                </a:cubicBezTo>
                <a:cubicBezTo>
                  <a:pt x="15181" y="6975"/>
                  <a:pt x="17015" y="6302"/>
                  <a:pt x="18084" y="6305"/>
                </a:cubicBezTo>
                <a:close/>
                <a:moveTo>
                  <a:pt x="3466" y="6529"/>
                </a:moveTo>
                <a:cubicBezTo>
                  <a:pt x="4474" y="6562"/>
                  <a:pt x="5779" y="6998"/>
                  <a:pt x="7543" y="7881"/>
                </a:cubicBezTo>
                <a:cubicBezTo>
                  <a:pt x="8552" y="8387"/>
                  <a:pt x="8686" y="8505"/>
                  <a:pt x="8729" y="8959"/>
                </a:cubicBezTo>
                <a:cubicBezTo>
                  <a:pt x="8746" y="9140"/>
                  <a:pt x="8826" y="9521"/>
                  <a:pt x="8904" y="9803"/>
                </a:cubicBezTo>
                <a:cubicBezTo>
                  <a:pt x="9576" y="12215"/>
                  <a:pt x="9685" y="12769"/>
                  <a:pt x="9685" y="13871"/>
                </a:cubicBezTo>
                <a:cubicBezTo>
                  <a:pt x="9684" y="15105"/>
                  <a:pt x="9494" y="15888"/>
                  <a:pt x="9071" y="16444"/>
                </a:cubicBezTo>
                <a:cubicBezTo>
                  <a:pt x="8947" y="16607"/>
                  <a:pt x="8759" y="16799"/>
                  <a:pt x="8649" y="16871"/>
                </a:cubicBezTo>
                <a:cubicBezTo>
                  <a:pt x="8096" y="17236"/>
                  <a:pt x="7485" y="16819"/>
                  <a:pt x="7081" y="15793"/>
                </a:cubicBezTo>
                <a:lnTo>
                  <a:pt x="6938" y="15437"/>
                </a:lnTo>
                <a:lnTo>
                  <a:pt x="7161" y="14725"/>
                </a:lnTo>
                <a:cubicBezTo>
                  <a:pt x="7283" y="14337"/>
                  <a:pt x="7394" y="13893"/>
                  <a:pt x="7407" y="13739"/>
                </a:cubicBezTo>
                <a:lnTo>
                  <a:pt x="7439" y="13464"/>
                </a:lnTo>
                <a:lnTo>
                  <a:pt x="6715" y="12600"/>
                </a:lnTo>
                <a:cubicBezTo>
                  <a:pt x="5937" y="11665"/>
                  <a:pt x="5652" y="11350"/>
                  <a:pt x="5624" y="11390"/>
                </a:cubicBezTo>
                <a:cubicBezTo>
                  <a:pt x="5468" y="11611"/>
                  <a:pt x="4883" y="13441"/>
                  <a:pt x="4915" y="13607"/>
                </a:cubicBezTo>
                <a:cubicBezTo>
                  <a:pt x="4932" y="13689"/>
                  <a:pt x="5202" y="14111"/>
                  <a:pt x="5513" y="14542"/>
                </a:cubicBezTo>
                <a:cubicBezTo>
                  <a:pt x="6169" y="15455"/>
                  <a:pt x="6266" y="15663"/>
                  <a:pt x="6213" y="16058"/>
                </a:cubicBezTo>
                <a:cubicBezTo>
                  <a:pt x="6173" y="16362"/>
                  <a:pt x="5892" y="16807"/>
                  <a:pt x="5640" y="16973"/>
                </a:cubicBezTo>
                <a:cubicBezTo>
                  <a:pt x="5208" y="17258"/>
                  <a:pt x="4555" y="16905"/>
                  <a:pt x="3904" y="16037"/>
                </a:cubicBezTo>
                <a:cubicBezTo>
                  <a:pt x="3149" y="15030"/>
                  <a:pt x="2259" y="13321"/>
                  <a:pt x="1588" y="11573"/>
                </a:cubicBezTo>
                <a:cubicBezTo>
                  <a:pt x="997" y="10036"/>
                  <a:pt x="855" y="9115"/>
                  <a:pt x="1062" y="8227"/>
                </a:cubicBezTo>
                <a:cubicBezTo>
                  <a:pt x="1132" y="7927"/>
                  <a:pt x="1220" y="7759"/>
                  <a:pt x="1532" y="7363"/>
                </a:cubicBezTo>
                <a:cubicBezTo>
                  <a:pt x="1852" y="6955"/>
                  <a:pt x="1973" y="6857"/>
                  <a:pt x="2264" y="6732"/>
                </a:cubicBezTo>
                <a:cubicBezTo>
                  <a:pt x="2614" y="6582"/>
                  <a:pt x="3008" y="6514"/>
                  <a:pt x="3466" y="6529"/>
                </a:cubicBezTo>
                <a:close/>
                <a:moveTo>
                  <a:pt x="18713" y="19637"/>
                </a:moveTo>
                <a:lnTo>
                  <a:pt x="10934" y="19647"/>
                </a:lnTo>
                <a:cubicBezTo>
                  <a:pt x="6655" y="19653"/>
                  <a:pt x="3086" y="19663"/>
                  <a:pt x="3005" y="19668"/>
                </a:cubicBezTo>
                <a:lnTo>
                  <a:pt x="2853" y="19678"/>
                </a:lnTo>
                <a:lnTo>
                  <a:pt x="2853" y="20644"/>
                </a:lnTo>
                <a:lnTo>
                  <a:pt x="2853" y="21600"/>
                </a:lnTo>
                <a:lnTo>
                  <a:pt x="9748" y="21590"/>
                </a:lnTo>
                <a:cubicBezTo>
                  <a:pt x="13540" y="21583"/>
                  <a:pt x="17109" y="21569"/>
                  <a:pt x="17678" y="21549"/>
                </a:cubicBezTo>
                <a:lnTo>
                  <a:pt x="18713" y="21508"/>
                </a:lnTo>
                <a:lnTo>
                  <a:pt x="18713" y="20573"/>
                </a:lnTo>
                <a:lnTo>
                  <a:pt x="18713" y="19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-433387" y="-485775"/>
            <a:ext cx="10029825" cy="60071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452438" y="2671763"/>
            <a:ext cx="8239125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452884" y="414801"/>
            <a:ext cx="8238233" cy="238867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3" type="body"/>
          </p:nvPr>
        </p:nvSpPr>
        <p:spPr>
          <a:xfrm>
            <a:off x="452438" y="4353716"/>
            <a:ext cx="8239125" cy="4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>
            <p:ph idx="2" type="pic"/>
          </p:nvPr>
        </p:nvSpPr>
        <p:spPr>
          <a:xfrm>
            <a:off x="4114800" y="-76200"/>
            <a:ext cx="4554314" cy="5300663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452438" y="476250"/>
            <a:ext cx="3667125" cy="2205852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452438" y="2647716"/>
            <a:ext cx="3667125" cy="2019534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452438" y="889861"/>
            <a:ext cx="3667125" cy="35054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52438" y="1593189"/>
            <a:ext cx="3667125" cy="30962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6" name="Google Shape;86;p21"/>
          <p:cNvSpPr/>
          <p:nvPr>
            <p:ph idx="3" type="pic"/>
          </p:nvPr>
        </p:nvSpPr>
        <p:spPr>
          <a:xfrm>
            <a:off x="4572000" y="-152725"/>
            <a:ext cx="4093828" cy="5458437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452438" y="404813"/>
            <a:ext cx="3667125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452436" y="170021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52438" y="404813"/>
            <a:ext cx="8239125" cy="53810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452438" y="404813"/>
            <a:ext cx="8239125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452438" y="889861"/>
            <a:ext cx="8239125" cy="35054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452438" y="1845316"/>
            <a:ext cx="8239125" cy="145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452438" y="403473"/>
            <a:ext cx="8239125" cy="2715594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52438" y="3098318"/>
            <a:ext cx="8239125" cy="35054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911259" y="4003295"/>
            <a:ext cx="7575020" cy="238867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2" type="body"/>
          </p:nvPr>
        </p:nvSpPr>
        <p:spPr>
          <a:xfrm>
            <a:off x="657721" y="1852447"/>
            <a:ext cx="7828558" cy="14386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>
            <p:ph idx="2" type="pic"/>
          </p:nvPr>
        </p:nvSpPr>
        <p:spPr>
          <a:xfrm>
            <a:off x="5910263" y="381000"/>
            <a:ext cx="2789662" cy="2231129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8"/>
          <p:cNvSpPr/>
          <p:nvPr>
            <p:ph idx="3" type="pic"/>
          </p:nvPr>
        </p:nvSpPr>
        <p:spPr>
          <a:xfrm>
            <a:off x="5062538" y="1491853"/>
            <a:ext cx="3914775" cy="4556318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8"/>
          <p:cNvSpPr/>
          <p:nvPr>
            <p:ph idx="4" type="pic"/>
          </p:nvPr>
        </p:nvSpPr>
        <p:spPr>
          <a:xfrm>
            <a:off x="-52387" y="185738"/>
            <a:ext cx="6229350" cy="4672013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/>
          <p:nvPr>
            <p:ph idx="2" type="pic"/>
          </p:nvPr>
        </p:nvSpPr>
        <p:spPr>
          <a:xfrm>
            <a:off x="-500062" y="-2071687"/>
            <a:ext cx="10144125" cy="8115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2438" y="404813"/>
            <a:ext cx="8239125" cy="53743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jp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CEC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/>
          <p:nvPr/>
        </p:nvSpPr>
        <p:spPr>
          <a:xfrm>
            <a:off x="-168325" y="3352800"/>
            <a:ext cx="9312325" cy="1796616"/>
          </a:xfrm>
          <a:prstGeom prst="rect">
            <a:avLst/>
          </a:prstGeom>
          <a:solidFill>
            <a:srgbClr val="04327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125;p30"/>
          <p:cNvCxnSpPr/>
          <p:nvPr/>
        </p:nvCxnSpPr>
        <p:spPr>
          <a:xfrm>
            <a:off x="5409203" y="3596790"/>
            <a:ext cx="1193554" cy="0"/>
          </a:xfrm>
          <a:prstGeom prst="straightConnector1">
            <a:avLst/>
          </a:prstGeom>
          <a:noFill/>
          <a:ln cap="flat" cmpd="sng" w="381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gabrielle-henderson-bmUa09zy2ZQ-unsplash.jpg" id="126" name="Google Shape;126;p30"/>
          <p:cNvPicPr preferRelativeResize="0"/>
          <p:nvPr/>
        </p:nvPicPr>
        <p:blipFill rotWithShape="1">
          <a:blip r:embed="rId3">
            <a:alphaModFix/>
          </a:blip>
          <a:srcRect b="355" l="25648" r="7551" t="1252"/>
          <a:stretch/>
        </p:blipFill>
        <p:spPr>
          <a:xfrm>
            <a:off x="-45244" y="-20070"/>
            <a:ext cx="5327478" cy="5231304"/>
          </a:xfrm>
          <a:custGeom>
            <a:rect b="b" l="l" r="r" t="t"/>
            <a:pathLst>
              <a:path extrusionOk="0" h="21600" w="21600">
                <a:moveTo>
                  <a:pt x="21568" y="0"/>
                </a:moveTo>
                <a:lnTo>
                  <a:pt x="78" y="87"/>
                </a:lnTo>
                <a:lnTo>
                  <a:pt x="0" y="21600"/>
                </a:lnTo>
                <a:lnTo>
                  <a:pt x="16494" y="21431"/>
                </a:lnTo>
                <a:lnTo>
                  <a:pt x="21600" y="18076"/>
                </a:lnTo>
                <a:lnTo>
                  <a:pt x="21568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" id="127" name="Google Shape;12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397" y="5643255"/>
            <a:ext cx="3563155" cy="2375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/>
          <p:nvPr/>
        </p:nvSpPr>
        <p:spPr>
          <a:xfrm>
            <a:off x="5409203" y="2034236"/>
            <a:ext cx="3676427" cy="1172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oppins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Study on Customer Engagement on Instagram Shop</a:t>
            </a:r>
            <a:endParaRPr sz="500"/>
          </a:p>
        </p:txBody>
      </p:sp>
      <p:sp>
        <p:nvSpPr>
          <p:cNvPr id="129" name="Google Shape;129;p30"/>
          <p:cNvSpPr txBox="1"/>
          <p:nvPr/>
        </p:nvSpPr>
        <p:spPr>
          <a:xfrm>
            <a:off x="5409203" y="3712540"/>
            <a:ext cx="3243423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100"/>
              <a:buFont typeface="Poppins"/>
              <a:buNone/>
            </a:pPr>
            <a:r>
              <a:rPr b="0" i="0" lang="en" sz="1100" u="none" cap="none" strike="noStrike">
                <a:solidFill>
                  <a:srgbClr val="D5D5D5"/>
                </a:solidFill>
                <a:latin typeface="Poppins"/>
                <a:ea typeface="Poppins"/>
                <a:cs typeface="Poppins"/>
                <a:sym typeface="Poppins"/>
              </a:rPr>
              <a:t>Chi Lee, Jingyi Li,  Joyce Ishikawa, Maria Bifaretti, Michelle Mai, Yancheng Yu.</a:t>
            </a:r>
            <a:endParaRPr b="0" i="0" sz="500" u="none" cap="none" strike="noStrike">
              <a:solidFill>
                <a:srgbClr val="D5D5D5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30" name="Google Shape;1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4075" y="4636150"/>
            <a:ext cx="411175" cy="4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/>
          <p:nvPr/>
        </p:nvSpPr>
        <p:spPr>
          <a:xfrm>
            <a:off x="1019338" y="-1111"/>
            <a:ext cx="754799" cy="607260"/>
          </a:xfrm>
          <a:prstGeom prst="rect">
            <a:avLst/>
          </a:prstGeom>
          <a:solidFill>
            <a:srgbClr val="7C9AA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163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9B16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215642" y="290444"/>
            <a:ext cx="702578" cy="163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800"/>
              <a:buFont typeface="Poppins"/>
              <a:buNone/>
            </a:pPr>
            <a:r>
              <a:rPr b="0" i="0" lang="en" sz="800" u="none" cap="none" strike="noStrike">
                <a:solidFill>
                  <a:srgbClr val="929292"/>
                </a:solidFill>
                <a:latin typeface="Poppins"/>
                <a:ea typeface="Poppins"/>
                <a:cs typeface="Poppins"/>
                <a:sym typeface="Poppins"/>
              </a:rPr>
              <a:t>No Effect</a:t>
            </a:r>
            <a:endParaRPr sz="500"/>
          </a:p>
        </p:txBody>
      </p:sp>
      <p:sp>
        <p:nvSpPr>
          <p:cNvPr id="338" name="Google Shape;338;p39"/>
          <p:cNvSpPr txBox="1"/>
          <p:nvPr/>
        </p:nvSpPr>
        <p:spPr>
          <a:xfrm>
            <a:off x="1045449" y="290454"/>
            <a:ext cx="702578" cy="16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oppins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Effect</a:t>
            </a:r>
            <a:endParaRPr sz="500"/>
          </a:p>
        </p:txBody>
      </p:sp>
      <p:sp>
        <p:nvSpPr>
          <p:cNvPr id="339" name="Google Shape;339;p39"/>
          <p:cNvSpPr txBox="1"/>
          <p:nvPr/>
        </p:nvSpPr>
        <p:spPr>
          <a:xfrm>
            <a:off x="382203" y="960769"/>
            <a:ext cx="3482434" cy="5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74"/>
              </a:buClr>
              <a:buSzPts val="2400"/>
              <a:buFont typeface="Poppins"/>
              <a:buNone/>
            </a:pPr>
            <a:r>
              <a:rPr b="0" i="0" lang="en" sz="2400" u="none" cap="none" strike="noStrike">
                <a:solidFill>
                  <a:srgbClr val="043274"/>
                </a:solidFill>
                <a:latin typeface="Poppins"/>
                <a:ea typeface="Poppins"/>
                <a:cs typeface="Poppins"/>
                <a:sym typeface="Poppins"/>
              </a:rPr>
              <a:t>Simulation:</a:t>
            </a:r>
            <a:r>
              <a:rPr b="1" i="0" lang="en" sz="2400" u="none" cap="none" strike="noStrike">
                <a:solidFill>
                  <a:srgbClr val="043274"/>
                </a:solidFill>
                <a:latin typeface="Poppins"/>
                <a:ea typeface="Poppins"/>
                <a:cs typeface="Poppins"/>
                <a:sym typeface="Poppins"/>
              </a:rPr>
              <a:t> With Effect</a:t>
            </a:r>
            <a:endParaRPr b="0" i="0" sz="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468238" y="2615587"/>
            <a:ext cx="1354554" cy="408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RQ1: </a:t>
            </a:r>
            <a:r>
              <a:rPr b="1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Categorization</a:t>
            </a:r>
            <a:endParaRPr sz="500"/>
          </a:p>
        </p:txBody>
      </p:sp>
      <p:sp>
        <p:nvSpPr>
          <p:cNvPr id="341" name="Google Shape;341;p39"/>
          <p:cNvSpPr txBox="1"/>
          <p:nvPr/>
        </p:nvSpPr>
        <p:spPr>
          <a:xfrm>
            <a:off x="2170556" y="2615587"/>
            <a:ext cx="1354554" cy="408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RQ2: </a:t>
            </a:r>
            <a:r>
              <a:rPr b="1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Creator Product Curation</a:t>
            </a:r>
            <a:endParaRPr sz="500"/>
          </a:p>
        </p:txBody>
      </p:sp>
      <p:sp>
        <p:nvSpPr>
          <p:cNvPr id="342" name="Google Shape;342;p39"/>
          <p:cNvSpPr txBox="1"/>
          <p:nvPr/>
        </p:nvSpPr>
        <p:spPr>
          <a:xfrm>
            <a:off x="3872873" y="2615587"/>
            <a:ext cx="1354554" cy="408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RQ3: </a:t>
            </a:r>
            <a:r>
              <a:rPr b="1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 &amp; Description </a:t>
            </a:r>
            <a:endParaRPr sz="500"/>
          </a:p>
        </p:txBody>
      </p:sp>
      <p:sp>
        <p:nvSpPr>
          <p:cNvPr id="343" name="Google Shape;343;p39"/>
          <p:cNvSpPr txBox="1"/>
          <p:nvPr/>
        </p:nvSpPr>
        <p:spPr>
          <a:xfrm>
            <a:off x="567060" y="3055184"/>
            <a:ext cx="1156910" cy="503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Times New Roman"/>
              <a:buNone/>
            </a:pPr>
            <a:r>
              <a:rPr b="1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effect size:</a:t>
            </a:r>
            <a:r>
              <a:rPr b="0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 9.01 seconds (~20% effect size)</a:t>
            </a:r>
            <a:endParaRPr sz="500"/>
          </a:p>
        </p:txBody>
      </p:sp>
      <p:sp>
        <p:nvSpPr>
          <p:cNvPr id="344" name="Google Shape;344;p39"/>
          <p:cNvSpPr txBox="1"/>
          <p:nvPr/>
        </p:nvSpPr>
        <p:spPr>
          <a:xfrm>
            <a:off x="2269377" y="3055184"/>
            <a:ext cx="1156910" cy="503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Times New Roman"/>
              <a:buNone/>
            </a:pPr>
            <a:r>
              <a:rPr b="1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effect size:</a:t>
            </a:r>
            <a:r>
              <a:rPr b="0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9.11 seconds (~20% effect size)</a:t>
            </a:r>
            <a:endParaRPr sz="500"/>
          </a:p>
        </p:txBody>
      </p:sp>
      <p:sp>
        <p:nvSpPr>
          <p:cNvPr id="345" name="Google Shape;345;p39"/>
          <p:cNvSpPr txBox="1"/>
          <p:nvPr/>
        </p:nvSpPr>
        <p:spPr>
          <a:xfrm>
            <a:off x="3971695" y="3055184"/>
            <a:ext cx="1199438" cy="503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Times New Roman"/>
              <a:buNone/>
            </a:pPr>
            <a:r>
              <a:rPr b="1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effect size:</a:t>
            </a:r>
            <a:r>
              <a:rPr b="0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 8.99 seconds (~20% effect size)</a:t>
            </a:r>
            <a:endParaRPr sz="500"/>
          </a:p>
        </p:txBody>
      </p:sp>
      <p:grpSp>
        <p:nvGrpSpPr>
          <p:cNvPr id="346" name="Google Shape;346;p39"/>
          <p:cNvGrpSpPr/>
          <p:nvPr/>
        </p:nvGrpSpPr>
        <p:grpSpPr>
          <a:xfrm>
            <a:off x="356496" y="2149850"/>
            <a:ext cx="8326951" cy="2173115"/>
            <a:chOff x="356496" y="2149850"/>
            <a:chExt cx="8326951" cy="2173115"/>
          </a:xfrm>
        </p:grpSpPr>
        <p:grpSp>
          <p:nvGrpSpPr>
            <p:cNvPr id="347" name="Google Shape;347;p39"/>
            <p:cNvGrpSpPr/>
            <p:nvPr/>
          </p:nvGrpSpPr>
          <p:grpSpPr>
            <a:xfrm>
              <a:off x="5660956" y="2149850"/>
              <a:ext cx="3022492" cy="2069678"/>
              <a:chOff x="-2" y="0"/>
              <a:chExt cx="8059976" cy="5519141"/>
            </a:xfrm>
          </p:grpSpPr>
          <p:sp>
            <p:nvSpPr>
              <p:cNvPr id="348" name="Google Shape;348;p39"/>
              <p:cNvSpPr txBox="1"/>
              <p:nvPr/>
            </p:nvSpPr>
            <p:spPr>
              <a:xfrm>
                <a:off x="1156074" y="323264"/>
                <a:ext cx="6903900" cy="42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-152400" lvl="0" marL="1524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Char char="•"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True Positive Rate </a:t>
                </a:r>
                <a:r>
                  <a:rPr b="0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of 82.3% indicates a high proportion of experiments resulting in significant p-values </a:t>
                </a:r>
                <a:endParaRPr sz="500"/>
              </a:p>
              <a:p>
                <a:pPr indent="-152400" lvl="0" marL="1524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Char char="•"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82.3% of </a:t>
                </a:r>
                <a:r>
                  <a:rPr b="1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False Positive (Type I Error) </a:t>
                </a:r>
                <a:r>
                  <a:rPr b="0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rates suggest a hi</a:t>
                </a:r>
                <a:r>
                  <a:rPr lang="en" sz="1200">
                    <a:latin typeface="Times New Roman"/>
                    <a:ea typeface="Times New Roman"/>
                    <a:cs typeface="Times New Roman"/>
                    <a:sym typeface="Times New Roman"/>
                  </a:rPr>
                  <a:t>gh proportion of experiments with </a:t>
                </a:r>
                <a:r>
                  <a:rPr lang="en" sz="1200">
                    <a:latin typeface="Times New Roman"/>
                    <a:ea typeface="Times New Roman"/>
                    <a:cs typeface="Times New Roman"/>
                    <a:sym typeface="Times New Roman"/>
                  </a:rPr>
                  <a:t>insignificant</a:t>
                </a:r>
                <a:r>
                  <a:rPr lang="en" sz="1200">
                    <a:latin typeface="Times New Roman"/>
                    <a:ea typeface="Times New Roman"/>
                    <a:cs typeface="Times New Roman"/>
                    <a:sym typeface="Times New Roman"/>
                  </a:rPr>
                  <a:t> p-values that was considered significant</a:t>
                </a:r>
                <a:endParaRPr sz="500"/>
              </a:p>
            </p:txBody>
          </p:sp>
          <p:grpSp>
            <p:nvGrpSpPr>
              <p:cNvPr id="349" name="Google Shape;349;p39"/>
              <p:cNvGrpSpPr/>
              <p:nvPr/>
            </p:nvGrpSpPr>
            <p:grpSpPr>
              <a:xfrm>
                <a:off x="-2" y="0"/>
                <a:ext cx="1037194" cy="5519141"/>
                <a:chOff x="-1" y="0"/>
                <a:chExt cx="1037192" cy="5519140"/>
              </a:xfrm>
            </p:grpSpPr>
            <p:cxnSp>
              <p:nvCxnSpPr>
                <p:cNvPr id="350" name="Google Shape;350;p39"/>
                <p:cNvCxnSpPr/>
                <p:nvPr/>
              </p:nvCxnSpPr>
              <p:spPr>
                <a:xfrm flipH="1" rot="10800000">
                  <a:off x="-1" y="0"/>
                  <a:ext cx="2" cy="551914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5E5E5E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</p:cxnSp>
            <p:cxnSp>
              <p:nvCxnSpPr>
                <p:cNvPr id="351" name="Google Shape;351;p39"/>
                <p:cNvCxnSpPr/>
                <p:nvPr/>
              </p:nvCxnSpPr>
              <p:spPr>
                <a:xfrm>
                  <a:off x="8948" y="2759569"/>
                  <a:ext cx="1028243" cy="1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5E5E5E"/>
                  </a:solidFill>
                  <a:prstDash val="solid"/>
                  <a:miter lim="400000"/>
                  <a:headEnd len="sm" w="sm" type="none"/>
                  <a:tailEnd len="med" w="med" type="oval"/>
                </a:ln>
              </p:spPr>
            </p:cxnSp>
          </p:grpSp>
        </p:grpSp>
        <p:sp>
          <p:nvSpPr>
            <p:cNvPr id="352" name="Google Shape;352;p39"/>
            <p:cNvSpPr/>
            <p:nvPr/>
          </p:nvSpPr>
          <p:spPr>
            <a:xfrm>
              <a:off x="356496" y="3848764"/>
              <a:ext cx="4982672" cy="474201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ffectLst>
              <a:outerShdw blurRad="63500" rotWithShape="0" dir="5400000" dist="25400">
                <a:srgbClr val="547AA4">
                  <a:alpha val="49803"/>
                </a:srgbClr>
              </a:outerShdw>
            </a:effectLst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3" name="Google Shape;353;p39"/>
            <p:cNvSpPr txBox="1"/>
            <p:nvPr/>
          </p:nvSpPr>
          <p:spPr>
            <a:xfrm>
              <a:off x="536925" y="3898075"/>
              <a:ext cx="46218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7AA4"/>
                </a:buClr>
                <a:buSzPts val="1200"/>
                <a:buFont typeface="Poppins"/>
                <a:buNone/>
              </a:pPr>
              <a:r>
                <a:rPr b="1" lang="en" sz="1200">
                  <a:solidFill>
                    <a:srgbClr val="547AA4"/>
                  </a:solidFill>
                  <a:latin typeface="Poppins"/>
                  <a:ea typeface="Poppins"/>
                  <a:cs typeface="Poppins"/>
                  <a:sym typeface="Poppins"/>
                </a:rPr>
                <a:t>NEED FURTHER ADJUSTMENTS IN DESIGN </a:t>
              </a:r>
              <a:endParaRPr b="1" sz="1200">
                <a:solidFill>
                  <a:srgbClr val="547AA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7AA4"/>
                </a:buClr>
                <a:buSzPts val="1200"/>
                <a:buFont typeface="Poppins"/>
                <a:buNone/>
              </a:pPr>
              <a:r>
                <a:rPr b="1" i="0" lang="en" sz="1200" u="none" cap="none" strike="noStrike">
                  <a:solidFill>
                    <a:srgbClr val="547AA4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" sz="1200" u="none" cap="none" strike="noStrike">
                  <a:solidFill>
                    <a:srgbClr val="547AA4"/>
                  </a:solidFill>
                  <a:latin typeface="Poppins"/>
                  <a:ea typeface="Poppins"/>
                  <a:cs typeface="Poppins"/>
                  <a:sym typeface="Poppins"/>
                </a:rPr>
                <a:t>to </a:t>
              </a:r>
              <a:r>
                <a:rPr lang="en" sz="1200">
                  <a:solidFill>
                    <a:srgbClr val="547AA4"/>
                  </a:solidFill>
                  <a:latin typeface="Poppins"/>
                  <a:ea typeface="Poppins"/>
                  <a:cs typeface="Poppins"/>
                  <a:sym typeface="Poppins"/>
                </a:rPr>
                <a:t>lower Type I Error and </a:t>
              </a:r>
              <a:r>
                <a:rPr b="0" i="0" lang="en" sz="1200" u="none" cap="none" strike="noStrike">
                  <a:solidFill>
                    <a:srgbClr val="547AA4"/>
                  </a:solidFill>
                  <a:latin typeface="Poppins"/>
                  <a:ea typeface="Poppins"/>
                  <a:cs typeface="Poppins"/>
                  <a:sym typeface="Poppins"/>
                </a:rPr>
                <a:t>guarantee a change in strategy.</a:t>
              </a:r>
              <a:endParaRPr sz="500"/>
            </a:p>
          </p:txBody>
        </p:sp>
      </p:grpSp>
      <p:pic>
        <p:nvPicPr>
          <p:cNvPr descr="shapes (1).png" id="354" name="Google Shape;3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6" y="1783139"/>
            <a:ext cx="562957" cy="562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ction.png" id="355" name="Google Shape;35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4719" y="1771504"/>
            <a:ext cx="586226" cy="58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ce-tag.png" id="356" name="Google Shape;35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8672" y="1760987"/>
            <a:ext cx="607259" cy="60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D5C5E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/>
        </p:nvSpPr>
        <p:spPr>
          <a:xfrm>
            <a:off x="1143427" y="2217575"/>
            <a:ext cx="2509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Poppins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  <a:endParaRPr sz="500"/>
          </a:p>
        </p:txBody>
      </p:sp>
      <p:sp>
        <p:nvSpPr>
          <p:cNvPr id="362" name="Google Shape;362;p40"/>
          <p:cNvSpPr txBox="1"/>
          <p:nvPr/>
        </p:nvSpPr>
        <p:spPr>
          <a:xfrm>
            <a:off x="5044875" y="1006750"/>
            <a:ext cx="1974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The Situation</a:t>
            </a:r>
            <a:endParaRPr sz="500"/>
          </a:p>
        </p:txBody>
      </p:sp>
      <p:sp>
        <p:nvSpPr>
          <p:cNvPr id="363" name="Google Shape;363;p40"/>
          <p:cNvSpPr txBox="1"/>
          <p:nvPr/>
        </p:nvSpPr>
        <p:spPr>
          <a:xfrm>
            <a:off x="5044875" y="1703750"/>
            <a:ext cx="2592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Proposed Changes </a:t>
            </a:r>
            <a:endParaRPr sz="500"/>
          </a:p>
        </p:txBody>
      </p:sp>
      <p:sp>
        <p:nvSpPr>
          <p:cNvPr id="364" name="Google Shape;364;p40"/>
          <p:cNvSpPr txBox="1"/>
          <p:nvPr/>
        </p:nvSpPr>
        <p:spPr>
          <a:xfrm>
            <a:off x="5044875" y="2400750"/>
            <a:ext cx="2690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Experimental Method</a:t>
            </a:r>
            <a:endParaRPr sz="500"/>
          </a:p>
        </p:txBody>
      </p:sp>
      <p:sp>
        <p:nvSpPr>
          <p:cNvPr id="365" name="Google Shape;365;p40"/>
          <p:cNvSpPr txBox="1"/>
          <p:nvPr/>
        </p:nvSpPr>
        <p:spPr>
          <a:xfrm>
            <a:off x="5044875" y="3794775"/>
            <a:ext cx="31122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rPr b="1" lang="en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Limitations &amp; </a:t>
            </a:r>
            <a:r>
              <a:rPr b="1" i="0" lang="en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 Steps </a:t>
            </a:r>
            <a:endParaRPr sz="500"/>
          </a:p>
        </p:txBody>
      </p:sp>
      <p:sp>
        <p:nvSpPr>
          <p:cNvPr id="366" name="Google Shape;366;p40"/>
          <p:cNvSpPr txBox="1"/>
          <p:nvPr/>
        </p:nvSpPr>
        <p:spPr>
          <a:xfrm>
            <a:off x="5044875" y="3097750"/>
            <a:ext cx="31122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Results &amp; Recommendations</a:t>
            </a:r>
            <a:endParaRPr sz="500"/>
          </a:p>
        </p:txBody>
      </p:sp>
      <p:cxnSp>
        <p:nvCxnSpPr>
          <p:cNvPr id="367" name="Google Shape;367;p40"/>
          <p:cNvCxnSpPr/>
          <p:nvPr/>
        </p:nvCxnSpPr>
        <p:spPr>
          <a:xfrm rot="10800000">
            <a:off x="4713188" y="948711"/>
            <a:ext cx="0" cy="324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68" name="Google Shape;368;p40"/>
          <p:cNvCxnSpPr/>
          <p:nvPr/>
        </p:nvCxnSpPr>
        <p:spPr>
          <a:xfrm rot="10800000">
            <a:off x="4713188" y="3794839"/>
            <a:ext cx="0" cy="303300"/>
          </a:xfrm>
          <a:prstGeom prst="straightConnector1">
            <a:avLst/>
          </a:prstGeom>
          <a:noFill/>
          <a:ln cap="flat" cmpd="sng" w="76200">
            <a:solidFill>
              <a:srgbClr val="74AADC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41"/>
          <p:cNvGrpSpPr/>
          <p:nvPr/>
        </p:nvGrpSpPr>
        <p:grpSpPr>
          <a:xfrm>
            <a:off x="-18246" y="2826095"/>
            <a:ext cx="9370993" cy="2946568"/>
            <a:chOff x="0" y="0"/>
            <a:chExt cx="24989314" cy="7857513"/>
          </a:xfrm>
        </p:grpSpPr>
        <p:sp>
          <p:nvSpPr>
            <p:cNvPr id="374" name="Google Shape;374;p41"/>
            <p:cNvSpPr/>
            <p:nvPr/>
          </p:nvSpPr>
          <p:spPr>
            <a:xfrm>
              <a:off x="0" y="0"/>
              <a:ext cx="24989314" cy="7857513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5" name="Google Shape;375;p41"/>
            <p:cNvSpPr txBox="1"/>
            <p:nvPr/>
          </p:nvSpPr>
          <p:spPr>
            <a:xfrm>
              <a:off x="1856155" y="2675477"/>
              <a:ext cx="3482722" cy="846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274"/>
                </a:buClr>
                <a:buSzPts val="1700"/>
                <a:buFont typeface="Poppins"/>
                <a:buNone/>
              </a:pPr>
              <a:r>
                <a:rPr b="1" i="0" lang="en" sz="1700" u="none" cap="none" strike="noStrike">
                  <a:solidFill>
                    <a:srgbClr val="043274"/>
                  </a:solidFill>
                  <a:latin typeface="Poppins"/>
                  <a:ea typeface="Poppins"/>
                  <a:cs typeface="Poppins"/>
                  <a:sym typeface="Poppins"/>
                </a:rPr>
                <a:t>Next Steps</a:t>
              </a:r>
              <a:endParaRPr sz="500"/>
            </a:p>
          </p:txBody>
        </p:sp>
        <p:sp>
          <p:nvSpPr>
            <p:cNvPr id="376" name="Google Shape;376;p41"/>
            <p:cNvSpPr txBox="1"/>
            <p:nvPr/>
          </p:nvSpPr>
          <p:spPr>
            <a:xfrm>
              <a:off x="8910681" y="957214"/>
              <a:ext cx="64227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rPr b="1" lang="en" sz="1500">
                  <a:latin typeface="Poppins"/>
                  <a:ea typeface="Poppins"/>
                  <a:cs typeface="Poppins"/>
                  <a:sym typeface="Poppins"/>
                </a:rPr>
                <a:t>With an effect</a:t>
              </a:r>
              <a:endParaRPr b="1" sz="500"/>
            </a:p>
          </p:txBody>
        </p:sp>
        <p:sp>
          <p:nvSpPr>
            <p:cNvPr id="377" name="Google Shape;377;p41"/>
            <p:cNvSpPr txBox="1"/>
            <p:nvPr/>
          </p:nvSpPr>
          <p:spPr>
            <a:xfrm>
              <a:off x="8910674" y="3461214"/>
              <a:ext cx="7004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rPr b="1" lang="en" sz="1500">
                  <a:latin typeface="Poppins"/>
                  <a:ea typeface="Poppins"/>
                  <a:cs typeface="Poppins"/>
                  <a:sym typeface="Poppins"/>
                </a:rPr>
                <a:t>No effect</a:t>
              </a:r>
              <a:endParaRPr b="1" sz="500"/>
            </a:p>
          </p:txBody>
        </p:sp>
        <p:cxnSp>
          <p:nvCxnSpPr>
            <p:cNvPr id="378" name="Google Shape;378;p41"/>
            <p:cNvCxnSpPr/>
            <p:nvPr/>
          </p:nvCxnSpPr>
          <p:spPr>
            <a:xfrm flipH="1" rot="10800000">
              <a:off x="6807259" y="1544740"/>
              <a:ext cx="1" cy="3107931"/>
            </a:xfrm>
            <a:prstGeom prst="straightConnector1">
              <a:avLst/>
            </a:prstGeom>
            <a:noFill/>
            <a:ln cap="flat" cmpd="sng" w="25400">
              <a:solidFill>
                <a:srgbClr val="5E5E5E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379" name="Google Shape;379;p41"/>
            <p:cNvCxnSpPr/>
            <p:nvPr/>
          </p:nvCxnSpPr>
          <p:spPr>
            <a:xfrm flipH="1">
              <a:off x="5635147" y="3098705"/>
              <a:ext cx="1162612" cy="1"/>
            </a:xfrm>
            <a:prstGeom prst="straightConnector1">
              <a:avLst/>
            </a:prstGeom>
            <a:noFill/>
            <a:ln cap="flat" cmpd="sng" w="25400">
              <a:solidFill>
                <a:srgbClr val="5E5E5E"/>
              </a:solidFill>
              <a:prstDash val="solid"/>
              <a:miter lim="400000"/>
              <a:headEnd len="sm" w="sm" type="none"/>
              <a:tailEnd len="med" w="med" type="oval"/>
            </a:ln>
          </p:spPr>
        </p:cxnSp>
        <p:sp>
          <p:nvSpPr>
            <p:cNvPr id="380" name="Google Shape;380;p41"/>
            <p:cNvSpPr txBox="1"/>
            <p:nvPr/>
          </p:nvSpPr>
          <p:spPr>
            <a:xfrm>
              <a:off x="8910669" y="1751747"/>
              <a:ext cx="12987600" cy="10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Lower Type I error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Further </a:t>
              </a: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study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on optimizing the </a:t>
              </a: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simulations</a:t>
              </a:r>
              <a:endParaRPr sz="500"/>
            </a:p>
          </p:txBody>
        </p:sp>
        <p:sp>
          <p:nvSpPr>
            <p:cNvPr id="381" name="Google Shape;381;p41"/>
            <p:cNvSpPr txBox="1"/>
            <p:nvPr/>
          </p:nvSpPr>
          <p:spPr>
            <a:xfrm>
              <a:off x="8910657" y="4240947"/>
              <a:ext cx="11331300" cy="15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Lower Type II error 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Char char="●"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Not releasing the features</a:t>
              </a:r>
              <a:endParaRPr sz="500"/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Char char="●"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In-depth study into related </a:t>
              </a: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variables and interactions</a:t>
              </a:r>
              <a:endParaRPr sz="500"/>
            </a:p>
          </p:txBody>
        </p:sp>
        <p:pic>
          <p:nvPicPr>
            <p:cNvPr descr="check (1).png" id="382" name="Google Shape;38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61186" y="1331812"/>
              <a:ext cx="999277" cy="999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ncel.png" id="383" name="Google Shape;383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59174" y="3717181"/>
              <a:ext cx="846457" cy="8464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" name="Google Shape;384;p41"/>
          <p:cNvSpPr txBox="1"/>
          <p:nvPr/>
        </p:nvSpPr>
        <p:spPr>
          <a:xfrm>
            <a:off x="689699" y="342200"/>
            <a:ext cx="1583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74"/>
              </a:buClr>
              <a:buSzPts val="1700"/>
              <a:buFont typeface="Poppins"/>
              <a:buNone/>
            </a:pPr>
            <a:r>
              <a:rPr b="1" i="0" lang="en" sz="1700" u="none" cap="none" strike="noStrike">
                <a:solidFill>
                  <a:srgbClr val="043274"/>
                </a:solidFill>
                <a:latin typeface="Poppins"/>
                <a:ea typeface="Poppins"/>
                <a:cs typeface="Poppins"/>
                <a:sym typeface="Poppins"/>
              </a:rPr>
              <a:t>Limitations</a:t>
            </a:r>
            <a:endParaRPr sz="500"/>
          </a:p>
        </p:txBody>
      </p:sp>
      <p:pic>
        <p:nvPicPr>
          <p:cNvPr descr="Image" id="385" name="Google Shape;385;p41"/>
          <p:cNvPicPr preferRelativeResize="0"/>
          <p:nvPr/>
        </p:nvPicPr>
        <p:blipFill rotWithShape="1">
          <a:blip r:embed="rId5">
            <a:alphaModFix/>
          </a:blip>
          <a:srcRect b="4804" l="2594" r="2653" t="5948"/>
          <a:stretch/>
        </p:blipFill>
        <p:spPr>
          <a:xfrm>
            <a:off x="8581791" y="4649923"/>
            <a:ext cx="399879" cy="316111"/>
          </a:xfrm>
          <a:custGeom>
            <a:rect b="b" l="l" r="r" t="t"/>
            <a:pathLst>
              <a:path extrusionOk="0" h="21600" w="21392">
                <a:moveTo>
                  <a:pt x="10624" y="0"/>
                </a:moveTo>
                <a:cubicBezTo>
                  <a:pt x="10489" y="0"/>
                  <a:pt x="9908" y="933"/>
                  <a:pt x="9820" y="1292"/>
                </a:cubicBezTo>
                <a:cubicBezTo>
                  <a:pt x="9789" y="1418"/>
                  <a:pt x="9831" y="1555"/>
                  <a:pt x="10035" y="1932"/>
                </a:cubicBezTo>
                <a:cubicBezTo>
                  <a:pt x="10325" y="2469"/>
                  <a:pt x="10317" y="2588"/>
                  <a:pt x="9995" y="2705"/>
                </a:cubicBezTo>
                <a:cubicBezTo>
                  <a:pt x="9769" y="2787"/>
                  <a:pt x="9326" y="3343"/>
                  <a:pt x="9215" y="3681"/>
                </a:cubicBezTo>
                <a:cubicBezTo>
                  <a:pt x="9104" y="4021"/>
                  <a:pt x="9060" y="4833"/>
                  <a:pt x="9135" y="5186"/>
                </a:cubicBezTo>
                <a:cubicBezTo>
                  <a:pt x="9169" y="5344"/>
                  <a:pt x="9331" y="5685"/>
                  <a:pt x="9493" y="5949"/>
                </a:cubicBezTo>
                <a:lnTo>
                  <a:pt x="9788" y="6437"/>
                </a:lnTo>
                <a:lnTo>
                  <a:pt x="9414" y="6753"/>
                </a:lnTo>
                <a:lnTo>
                  <a:pt x="9040" y="7068"/>
                </a:lnTo>
                <a:lnTo>
                  <a:pt x="8490" y="6854"/>
                </a:lnTo>
                <a:cubicBezTo>
                  <a:pt x="7293" y="6395"/>
                  <a:pt x="7045" y="6307"/>
                  <a:pt x="6357" y="6071"/>
                </a:cubicBezTo>
                <a:cubicBezTo>
                  <a:pt x="4844" y="5552"/>
                  <a:pt x="4375" y="5455"/>
                  <a:pt x="3283" y="5451"/>
                </a:cubicBezTo>
                <a:cubicBezTo>
                  <a:pt x="2382" y="5447"/>
                  <a:pt x="2261" y="5461"/>
                  <a:pt x="1938" y="5603"/>
                </a:cubicBezTo>
                <a:cubicBezTo>
                  <a:pt x="1208" y="5925"/>
                  <a:pt x="566" y="6558"/>
                  <a:pt x="306" y="7220"/>
                </a:cubicBezTo>
                <a:cubicBezTo>
                  <a:pt x="81" y="7791"/>
                  <a:pt x="-19" y="8451"/>
                  <a:pt x="3" y="9163"/>
                </a:cubicBezTo>
                <a:cubicBezTo>
                  <a:pt x="25" y="9874"/>
                  <a:pt x="174" y="10645"/>
                  <a:pt x="441" y="11441"/>
                </a:cubicBezTo>
                <a:cubicBezTo>
                  <a:pt x="679" y="12151"/>
                  <a:pt x="752" y="12317"/>
                  <a:pt x="1532" y="14054"/>
                </a:cubicBezTo>
                <a:cubicBezTo>
                  <a:pt x="2350" y="15878"/>
                  <a:pt x="2605" y="16651"/>
                  <a:pt x="2774" y="17817"/>
                </a:cubicBezTo>
                <a:cubicBezTo>
                  <a:pt x="2819" y="18132"/>
                  <a:pt x="2853" y="18402"/>
                  <a:pt x="2853" y="18417"/>
                </a:cubicBezTo>
                <a:cubicBezTo>
                  <a:pt x="2853" y="18432"/>
                  <a:pt x="6419" y="18447"/>
                  <a:pt x="10775" y="18447"/>
                </a:cubicBezTo>
                <a:lnTo>
                  <a:pt x="18697" y="18447"/>
                </a:lnTo>
                <a:lnTo>
                  <a:pt x="18777" y="17634"/>
                </a:lnTo>
                <a:cubicBezTo>
                  <a:pt x="18907" y="16386"/>
                  <a:pt x="19145" y="15619"/>
                  <a:pt x="20066" y="13454"/>
                </a:cubicBezTo>
                <a:cubicBezTo>
                  <a:pt x="20890" y="11520"/>
                  <a:pt x="21155" y="10728"/>
                  <a:pt x="21324" y="9661"/>
                </a:cubicBezTo>
                <a:cubicBezTo>
                  <a:pt x="21581" y="8046"/>
                  <a:pt x="21094" y="6529"/>
                  <a:pt x="20059" y="5725"/>
                </a:cubicBezTo>
                <a:cubicBezTo>
                  <a:pt x="19514" y="5303"/>
                  <a:pt x="19270" y="5255"/>
                  <a:pt x="17933" y="5298"/>
                </a:cubicBezTo>
                <a:cubicBezTo>
                  <a:pt x="16551" y="5343"/>
                  <a:pt x="16310" y="5405"/>
                  <a:pt x="14461" y="6142"/>
                </a:cubicBezTo>
                <a:cubicBezTo>
                  <a:pt x="12533" y="6911"/>
                  <a:pt x="12385" y="6959"/>
                  <a:pt x="12137" y="6854"/>
                </a:cubicBezTo>
                <a:cubicBezTo>
                  <a:pt x="12020" y="6805"/>
                  <a:pt x="11831" y="6667"/>
                  <a:pt x="11715" y="6559"/>
                </a:cubicBezTo>
                <a:lnTo>
                  <a:pt x="11500" y="6366"/>
                </a:lnTo>
                <a:lnTo>
                  <a:pt x="11739" y="6041"/>
                </a:lnTo>
                <a:cubicBezTo>
                  <a:pt x="12488" y="5018"/>
                  <a:pt x="12326" y="3448"/>
                  <a:pt x="11404" y="2847"/>
                </a:cubicBezTo>
                <a:cubicBezTo>
                  <a:pt x="11271" y="2761"/>
                  <a:pt x="11101" y="2626"/>
                  <a:pt x="11030" y="2553"/>
                </a:cubicBezTo>
                <a:lnTo>
                  <a:pt x="10903" y="2420"/>
                </a:lnTo>
                <a:lnTo>
                  <a:pt x="11181" y="1953"/>
                </a:lnTo>
                <a:cubicBezTo>
                  <a:pt x="11334" y="1696"/>
                  <a:pt x="11452" y="1437"/>
                  <a:pt x="11452" y="1373"/>
                </a:cubicBezTo>
                <a:cubicBezTo>
                  <a:pt x="11452" y="1151"/>
                  <a:pt x="10759" y="0"/>
                  <a:pt x="10624" y="0"/>
                </a:cubicBezTo>
                <a:close/>
                <a:moveTo>
                  <a:pt x="18084" y="6305"/>
                </a:moveTo>
                <a:cubicBezTo>
                  <a:pt x="18528" y="6306"/>
                  <a:pt x="19050" y="6456"/>
                  <a:pt x="19366" y="6661"/>
                </a:cubicBezTo>
                <a:cubicBezTo>
                  <a:pt x="19702" y="6880"/>
                  <a:pt x="20084" y="7371"/>
                  <a:pt x="20226" y="7769"/>
                </a:cubicBezTo>
                <a:cubicBezTo>
                  <a:pt x="20337" y="8084"/>
                  <a:pt x="20349" y="8225"/>
                  <a:pt x="20345" y="8949"/>
                </a:cubicBezTo>
                <a:cubicBezTo>
                  <a:pt x="20341" y="9672"/>
                  <a:pt x="20325" y="9830"/>
                  <a:pt x="20194" y="10281"/>
                </a:cubicBezTo>
                <a:cubicBezTo>
                  <a:pt x="19636" y="12202"/>
                  <a:pt x="18004" y="15549"/>
                  <a:pt x="17264" y="16292"/>
                </a:cubicBezTo>
                <a:cubicBezTo>
                  <a:pt x="16548" y="17010"/>
                  <a:pt x="15749" y="17071"/>
                  <a:pt x="15441" y="16434"/>
                </a:cubicBezTo>
                <a:cubicBezTo>
                  <a:pt x="15314" y="16173"/>
                  <a:pt x="15241" y="15714"/>
                  <a:pt x="15290" y="15468"/>
                </a:cubicBezTo>
                <a:cubicBezTo>
                  <a:pt x="15308" y="15375"/>
                  <a:pt x="15564" y="14978"/>
                  <a:pt x="15855" y="14583"/>
                </a:cubicBezTo>
                <a:cubicBezTo>
                  <a:pt x="16146" y="14188"/>
                  <a:pt x="16438" y="13779"/>
                  <a:pt x="16500" y="13668"/>
                </a:cubicBezTo>
                <a:lnTo>
                  <a:pt x="16611" y="13464"/>
                </a:lnTo>
                <a:lnTo>
                  <a:pt x="16436" y="12956"/>
                </a:lnTo>
                <a:cubicBezTo>
                  <a:pt x="16127" y="12059"/>
                  <a:pt x="15794" y="11247"/>
                  <a:pt x="15735" y="11247"/>
                </a:cubicBezTo>
                <a:cubicBezTo>
                  <a:pt x="15649" y="11247"/>
                  <a:pt x="14050" y="13327"/>
                  <a:pt x="14008" y="13495"/>
                </a:cubicBezTo>
                <a:cubicBezTo>
                  <a:pt x="13982" y="13597"/>
                  <a:pt x="14061" y="13899"/>
                  <a:pt x="14254" y="14471"/>
                </a:cubicBezTo>
                <a:lnTo>
                  <a:pt x="14533" y="15305"/>
                </a:lnTo>
                <a:lnTo>
                  <a:pt x="14366" y="15732"/>
                </a:lnTo>
                <a:cubicBezTo>
                  <a:pt x="14154" y="16280"/>
                  <a:pt x="13908" y="16651"/>
                  <a:pt x="13633" y="16810"/>
                </a:cubicBezTo>
                <a:cubicBezTo>
                  <a:pt x="12887" y="17243"/>
                  <a:pt x="12162" y="16505"/>
                  <a:pt x="11858" y="15010"/>
                </a:cubicBezTo>
                <a:cubicBezTo>
                  <a:pt x="11742" y="14439"/>
                  <a:pt x="11744" y="13380"/>
                  <a:pt x="11858" y="12559"/>
                </a:cubicBezTo>
                <a:cubicBezTo>
                  <a:pt x="11947" y="11921"/>
                  <a:pt x="12002" y="11665"/>
                  <a:pt x="12455" y="9854"/>
                </a:cubicBezTo>
                <a:cubicBezTo>
                  <a:pt x="12586" y="9332"/>
                  <a:pt x="12694" y="8830"/>
                  <a:pt x="12694" y="8746"/>
                </a:cubicBezTo>
                <a:cubicBezTo>
                  <a:pt x="12694" y="8521"/>
                  <a:pt x="12877" y="8333"/>
                  <a:pt x="13419" y="8014"/>
                </a:cubicBezTo>
                <a:cubicBezTo>
                  <a:pt x="15181" y="6975"/>
                  <a:pt x="17015" y="6302"/>
                  <a:pt x="18084" y="6305"/>
                </a:cubicBezTo>
                <a:close/>
                <a:moveTo>
                  <a:pt x="3466" y="6529"/>
                </a:moveTo>
                <a:cubicBezTo>
                  <a:pt x="4474" y="6562"/>
                  <a:pt x="5779" y="6998"/>
                  <a:pt x="7543" y="7881"/>
                </a:cubicBezTo>
                <a:cubicBezTo>
                  <a:pt x="8552" y="8387"/>
                  <a:pt x="8686" y="8505"/>
                  <a:pt x="8729" y="8959"/>
                </a:cubicBezTo>
                <a:cubicBezTo>
                  <a:pt x="8746" y="9140"/>
                  <a:pt x="8826" y="9521"/>
                  <a:pt x="8904" y="9803"/>
                </a:cubicBezTo>
                <a:cubicBezTo>
                  <a:pt x="9576" y="12215"/>
                  <a:pt x="9685" y="12769"/>
                  <a:pt x="9685" y="13871"/>
                </a:cubicBezTo>
                <a:cubicBezTo>
                  <a:pt x="9684" y="15105"/>
                  <a:pt x="9494" y="15888"/>
                  <a:pt x="9071" y="16444"/>
                </a:cubicBezTo>
                <a:cubicBezTo>
                  <a:pt x="8947" y="16607"/>
                  <a:pt x="8759" y="16799"/>
                  <a:pt x="8649" y="16871"/>
                </a:cubicBezTo>
                <a:cubicBezTo>
                  <a:pt x="8096" y="17236"/>
                  <a:pt x="7485" y="16819"/>
                  <a:pt x="7081" y="15793"/>
                </a:cubicBezTo>
                <a:lnTo>
                  <a:pt x="6938" y="15437"/>
                </a:lnTo>
                <a:lnTo>
                  <a:pt x="7161" y="14725"/>
                </a:lnTo>
                <a:cubicBezTo>
                  <a:pt x="7283" y="14337"/>
                  <a:pt x="7394" y="13893"/>
                  <a:pt x="7407" y="13739"/>
                </a:cubicBezTo>
                <a:lnTo>
                  <a:pt x="7439" y="13464"/>
                </a:lnTo>
                <a:lnTo>
                  <a:pt x="6715" y="12600"/>
                </a:lnTo>
                <a:cubicBezTo>
                  <a:pt x="5937" y="11665"/>
                  <a:pt x="5652" y="11350"/>
                  <a:pt x="5624" y="11390"/>
                </a:cubicBezTo>
                <a:cubicBezTo>
                  <a:pt x="5468" y="11611"/>
                  <a:pt x="4883" y="13441"/>
                  <a:pt x="4915" y="13607"/>
                </a:cubicBezTo>
                <a:cubicBezTo>
                  <a:pt x="4932" y="13689"/>
                  <a:pt x="5202" y="14111"/>
                  <a:pt x="5513" y="14542"/>
                </a:cubicBezTo>
                <a:cubicBezTo>
                  <a:pt x="6169" y="15455"/>
                  <a:pt x="6266" y="15663"/>
                  <a:pt x="6213" y="16058"/>
                </a:cubicBezTo>
                <a:cubicBezTo>
                  <a:pt x="6173" y="16362"/>
                  <a:pt x="5892" y="16807"/>
                  <a:pt x="5640" y="16973"/>
                </a:cubicBezTo>
                <a:cubicBezTo>
                  <a:pt x="5208" y="17258"/>
                  <a:pt x="4555" y="16905"/>
                  <a:pt x="3904" y="16037"/>
                </a:cubicBezTo>
                <a:cubicBezTo>
                  <a:pt x="3149" y="15030"/>
                  <a:pt x="2259" y="13321"/>
                  <a:pt x="1588" y="11573"/>
                </a:cubicBezTo>
                <a:cubicBezTo>
                  <a:pt x="997" y="10036"/>
                  <a:pt x="855" y="9115"/>
                  <a:pt x="1062" y="8227"/>
                </a:cubicBezTo>
                <a:cubicBezTo>
                  <a:pt x="1132" y="7927"/>
                  <a:pt x="1220" y="7759"/>
                  <a:pt x="1532" y="7363"/>
                </a:cubicBezTo>
                <a:cubicBezTo>
                  <a:pt x="1852" y="6955"/>
                  <a:pt x="1973" y="6857"/>
                  <a:pt x="2264" y="6732"/>
                </a:cubicBezTo>
                <a:cubicBezTo>
                  <a:pt x="2614" y="6582"/>
                  <a:pt x="3008" y="6514"/>
                  <a:pt x="3466" y="6529"/>
                </a:cubicBezTo>
                <a:close/>
                <a:moveTo>
                  <a:pt x="18713" y="19637"/>
                </a:moveTo>
                <a:lnTo>
                  <a:pt x="10934" y="19647"/>
                </a:lnTo>
                <a:cubicBezTo>
                  <a:pt x="6655" y="19653"/>
                  <a:pt x="3086" y="19663"/>
                  <a:pt x="3005" y="19668"/>
                </a:cubicBezTo>
                <a:lnTo>
                  <a:pt x="2853" y="19678"/>
                </a:lnTo>
                <a:lnTo>
                  <a:pt x="2853" y="20644"/>
                </a:lnTo>
                <a:lnTo>
                  <a:pt x="2853" y="21600"/>
                </a:lnTo>
                <a:lnTo>
                  <a:pt x="9748" y="21590"/>
                </a:lnTo>
                <a:cubicBezTo>
                  <a:pt x="13540" y="21583"/>
                  <a:pt x="17109" y="21569"/>
                  <a:pt x="17678" y="21549"/>
                </a:cubicBezTo>
                <a:lnTo>
                  <a:pt x="18713" y="21508"/>
                </a:lnTo>
                <a:lnTo>
                  <a:pt x="18713" y="20573"/>
                </a:lnTo>
                <a:lnTo>
                  <a:pt x="18713" y="1963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86" name="Google Shape;386;p41"/>
          <p:cNvGrpSpPr/>
          <p:nvPr/>
        </p:nvGrpSpPr>
        <p:grpSpPr>
          <a:xfrm>
            <a:off x="1162048" y="958719"/>
            <a:ext cx="1271710" cy="1355681"/>
            <a:chOff x="1129999" y="958719"/>
            <a:chExt cx="1271710" cy="1355681"/>
          </a:xfrm>
        </p:grpSpPr>
        <p:sp>
          <p:nvSpPr>
            <p:cNvPr id="387" name="Google Shape;387;p41"/>
            <p:cNvSpPr txBox="1"/>
            <p:nvPr/>
          </p:nvSpPr>
          <p:spPr>
            <a:xfrm>
              <a:off x="1129999" y="2075900"/>
              <a:ext cx="12717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rPr b="0" i="1" lang="en" sz="1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Authenticity</a:t>
              </a:r>
              <a:endParaRPr i="1" sz="300"/>
            </a:p>
          </p:txBody>
        </p:sp>
        <p:pic>
          <p:nvPicPr>
            <p:cNvPr descr="authentication.png" id="388" name="Google Shape;388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04393" y="958719"/>
              <a:ext cx="997316" cy="9973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41"/>
          <p:cNvGrpSpPr/>
          <p:nvPr/>
        </p:nvGrpSpPr>
        <p:grpSpPr>
          <a:xfrm>
            <a:off x="3615286" y="931791"/>
            <a:ext cx="1180200" cy="1389734"/>
            <a:chOff x="3771928" y="931791"/>
            <a:chExt cx="1180200" cy="1389734"/>
          </a:xfrm>
        </p:grpSpPr>
        <p:sp>
          <p:nvSpPr>
            <p:cNvPr id="390" name="Google Shape;390;p41"/>
            <p:cNvSpPr txBox="1"/>
            <p:nvPr/>
          </p:nvSpPr>
          <p:spPr>
            <a:xfrm>
              <a:off x="3771928" y="2083025"/>
              <a:ext cx="11802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rPr b="0" i="1" lang="en" sz="1300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Timeframe </a:t>
              </a:r>
              <a:endParaRPr i="1" sz="300"/>
            </a:p>
          </p:txBody>
        </p:sp>
        <p:pic>
          <p:nvPicPr>
            <p:cNvPr descr="calendar (1).png" id="391" name="Google Shape;391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36432" y="931791"/>
              <a:ext cx="1051173" cy="1051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p41"/>
          <p:cNvGrpSpPr/>
          <p:nvPr/>
        </p:nvGrpSpPr>
        <p:grpSpPr>
          <a:xfrm>
            <a:off x="5977015" y="931791"/>
            <a:ext cx="2243700" cy="1489772"/>
            <a:chOff x="5944966" y="931791"/>
            <a:chExt cx="2243700" cy="1489772"/>
          </a:xfrm>
        </p:grpSpPr>
        <p:sp>
          <p:nvSpPr>
            <p:cNvPr id="393" name="Google Shape;393;p41"/>
            <p:cNvSpPr txBox="1"/>
            <p:nvPr/>
          </p:nvSpPr>
          <p:spPr>
            <a:xfrm>
              <a:off x="5944966" y="1982964"/>
              <a:ext cx="22437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rPr b="0" i="1" lang="en" sz="1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Interactions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between the Independent Variables</a:t>
              </a:r>
              <a:endParaRPr sz="300"/>
            </a:p>
          </p:txBody>
        </p:sp>
        <p:pic>
          <p:nvPicPr>
            <p:cNvPr descr="digital-transformation.png" id="394" name="Google Shape;394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41216" y="931791"/>
              <a:ext cx="1051173" cy="10511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-buzz-studio-aM9sj98dI2A-unsplash.jpg" id="399" name="Google Shape;3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2389" y="-161610"/>
            <a:ext cx="9228779" cy="615251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2"/>
          <p:cNvSpPr txBox="1"/>
          <p:nvPr/>
        </p:nvSpPr>
        <p:spPr>
          <a:xfrm>
            <a:off x="5199653" y="3935902"/>
            <a:ext cx="3676427" cy="531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EE4"/>
              </a:buClr>
              <a:buSzPts val="3000"/>
              <a:buFont typeface="Poppins"/>
              <a:buNone/>
            </a:pPr>
            <a:r>
              <a:rPr b="1" i="0" lang="en" sz="3000" u="none" cap="none" strike="noStrike">
                <a:solidFill>
                  <a:srgbClr val="ACCEE4"/>
                </a:solidFill>
                <a:latin typeface="Poppins"/>
                <a:ea typeface="Poppins"/>
                <a:cs typeface="Poppins"/>
                <a:sym typeface="Poppins"/>
              </a:rPr>
              <a:t>Thank You! 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D5C5E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/>
        </p:nvSpPr>
        <p:spPr>
          <a:xfrm>
            <a:off x="1143427" y="2217575"/>
            <a:ext cx="2606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Poppins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  <a:endParaRPr sz="500"/>
          </a:p>
        </p:txBody>
      </p:sp>
      <p:cxnSp>
        <p:nvCxnSpPr>
          <p:cNvPr id="136" name="Google Shape;136;p31"/>
          <p:cNvCxnSpPr/>
          <p:nvPr/>
        </p:nvCxnSpPr>
        <p:spPr>
          <a:xfrm flipH="1" rot="10800000">
            <a:off x="4713188" y="948789"/>
            <a:ext cx="0" cy="3245923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7" name="Google Shape;137;p31"/>
          <p:cNvSpPr txBox="1"/>
          <p:nvPr/>
        </p:nvSpPr>
        <p:spPr>
          <a:xfrm>
            <a:off x="5044875" y="1006775"/>
            <a:ext cx="22779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Situation</a:t>
            </a:r>
            <a:endParaRPr sz="500"/>
          </a:p>
        </p:txBody>
      </p:sp>
      <p:sp>
        <p:nvSpPr>
          <p:cNvPr id="138" name="Google Shape;138;p31"/>
          <p:cNvSpPr txBox="1"/>
          <p:nvPr/>
        </p:nvSpPr>
        <p:spPr>
          <a:xfrm>
            <a:off x="5044875" y="1703750"/>
            <a:ext cx="22089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Proposed Changes </a:t>
            </a:r>
            <a:endParaRPr sz="500"/>
          </a:p>
        </p:txBody>
      </p:sp>
      <p:sp>
        <p:nvSpPr>
          <p:cNvPr id="139" name="Google Shape;139;p31"/>
          <p:cNvSpPr txBox="1"/>
          <p:nvPr/>
        </p:nvSpPr>
        <p:spPr>
          <a:xfrm>
            <a:off x="5044875" y="2400750"/>
            <a:ext cx="25092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Experimental Method</a:t>
            </a:r>
            <a:endParaRPr sz="500"/>
          </a:p>
        </p:txBody>
      </p:sp>
      <p:sp>
        <p:nvSpPr>
          <p:cNvPr id="140" name="Google Shape;140;p31"/>
          <p:cNvSpPr txBox="1"/>
          <p:nvPr/>
        </p:nvSpPr>
        <p:spPr>
          <a:xfrm>
            <a:off x="5044875" y="3097750"/>
            <a:ext cx="3249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Results &amp; Recommendations</a:t>
            </a:r>
            <a:endParaRPr sz="500"/>
          </a:p>
        </p:txBody>
      </p:sp>
      <p:cxnSp>
        <p:nvCxnSpPr>
          <p:cNvPr id="141" name="Google Shape;141;p31"/>
          <p:cNvCxnSpPr/>
          <p:nvPr/>
        </p:nvCxnSpPr>
        <p:spPr>
          <a:xfrm flipH="1" rot="10800000">
            <a:off x="4713188" y="1006782"/>
            <a:ext cx="0" cy="303419"/>
          </a:xfrm>
          <a:prstGeom prst="straightConnector1">
            <a:avLst/>
          </a:prstGeom>
          <a:noFill/>
          <a:ln cap="flat" cmpd="sng" w="76200">
            <a:solidFill>
              <a:srgbClr val="74AADC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2" name="Google Shape;142;p31"/>
          <p:cNvSpPr txBox="1"/>
          <p:nvPr/>
        </p:nvSpPr>
        <p:spPr>
          <a:xfrm>
            <a:off x="5044875" y="3794750"/>
            <a:ext cx="29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lang="en" sz="1600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Limitations &amp; </a:t>
            </a: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Next Steps </a:t>
            </a: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32"/>
          <p:cNvGrpSpPr/>
          <p:nvPr/>
        </p:nvGrpSpPr>
        <p:grpSpPr>
          <a:xfrm>
            <a:off x="4773140" y="-91213"/>
            <a:ext cx="4644000" cy="5345100"/>
            <a:chOff x="4773140" y="-91213"/>
            <a:chExt cx="4644000" cy="5345100"/>
          </a:xfrm>
        </p:grpSpPr>
        <p:sp>
          <p:nvSpPr>
            <p:cNvPr id="148" name="Google Shape;148;p32"/>
            <p:cNvSpPr/>
            <p:nvPr/>
          </p:nvSpPr>
          <p:spPr>
            <a:xfrm>
              <a:off x="4773140" y="-91213"/>
              <a:ext cx="4644000" cy="5345100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9" name="Google Shape;149;p32"/>
            <p:cNvSpPr txBox="1"/>
            <p:nvPr/>
          </p:nvSpPr>
          <p:spPr>
            <a:xfrm>
              <a:off x="6725752" y="2735450"/>
              <a:ext cx="503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None/>
              </a:pPr>
              <a:r>
                <a:rPr b="0" i="1" lang="en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vs.</a:t>
              </a:r>
              <a:endParaRPr sz="500"/>
            </a:p>
          </p:txBody>
        </p:sp>
        <p:grpSp>
          <p:nvGrpSpPr>
            <p:cNvPr id="150" name="Google Shape;150;p32"/>
            <p:cNvGrpSpPr/>
            <p:nvPr/>
          </p:nvGrpSpPr>
          <p:grpSpPr>
            <a:xfrm>
              <a:off x="6385999" y="1177465"/>
              <a:ext cx="1163134" cy="346200"/>
              <a:chOff x="6241111" y="1177465"/>
              <a:chExt cx="1163134" cy="346200"/>
            </a:xfrm>
          </p:grpSpPr>
          <p:sp>
            <p:nvSpPr>
              <p:cNvPr id="151" name="Google Shape;151;p32"/>
              <p:cNvSpPr txBox="1"/>
              <p:nvPr/>
            </p:nvSpPr>
            <p:spPr>
              <a:xfrm>
                <a:off x="6594545" y="1177465"/>
                <a:ext cx="809700" cy="3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Poppins"/>
                  <a:buNone/>
                </a:pPr>
                <a:r>
                  <a:rPr b="1" i="0" lang="en" sz="2000" u="none" cap="none" strike="noStrike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Why?</a:t>
                </a:r>
                <a:endParaRPr sz="500"/>
              </a:p>
            </p:txBody>
          </p:sp>
          <p:pic>
            <p:nvPicPr>
              <p:cNvPr descr="light-bulb.png" id="152" name="Google Shape;152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241111" y="1190259"/>
                <a:ext cx="320708" cy="3207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" name="Google Shape;153;p32"/>
            <p:cNvSpPr txBox="1"/>
            <p:nvPr/>
          </p:nvSpPr>
          <p:spPr>
            <a:xfrm>
              <a:off x="5323951" y="3019850"/>
              <a:ext cx="14346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36.09 billion USD</a:t>
              </a:r>
              <a:endParaRPr sz="500"/>
            </a:p>
          </p:txBody>
        </p:sp>
        <p:sp>
          <p:nvSpPr>
            <p:cNvPr id="154" name="Google Shape;154;p32"/>
            <p:cNvSpPr txBox="1"/>
            <p:nvPr/>
          </p:nvSpPr>
          <p:spPr>
            <a:xfrm>
              <a:off x="5699200" y="1541256"/>
              <a:ext cx="26001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Comparison of the social commerce market </a:t>
              </a:r>
              <a:endParaRPr sz="200"/>
            </a:p>
          </p:txBody>
        </p:sp>
        <p:sp>
          <p:nvSpPr>
            <p:cNvPr id="155" name="Google Shape;155;p32"/>
            <p:cNvSpPr txBox="1"/>
            <p:nvPr/>
          </p:nvSpPr>
          <p:spPr>
            <a:xfrm>
              <a:off x="7186843" y="3019838"/>
              <a:ext cx="16185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363.26 billion USD</a:t>
              </a:r>
              <a:endParaRPr sz="500"/>
            </a:p>
          </p:txBody>
        </p:sp>
        <p:cxnSp>
          <p:nvCxnSpPr>
            <p:cNvPr id="156" name="Google Shape;156;p32"/>
            <p:cNvCxnSpPr/>
            <p:nvPr/>
          </p:nvCxnSpPr>
          <p:spPr>
            <a:xfrm>
              <a:off x="6209738" y="3489693"/>
              <a:ext cx="1618500" cy="0"/>
            </a:xfrm>
            <a:prstGeom prst="straightConnector1">
              <a:avLst/>
            </a:prstGeom>
            <a:noFill/>
            <a:ln cap="flat" cmpd="sng" w="19050">
              <a:solidFill>
                <a:srgbClr val="5E5E5E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57" name="Google Shape;157;p32"/>
            <p:cNvCxnSpPr/>
            <p:nvPr/>
          </p:nvCxnSpPr>
          <p:spPr>
            <a:xfrm>
              <a:off x="7018942" y="3483561"/>
              <a:ext cx="0" cy="237900"/>
            </a:xfrm>
            <a:prstGeom prst="straightConnector1">
              <a:avLst/>
            </a:prstGeom>
            <a:noFill/>
            <a:ln cap="flat" cmpd="sng" w="19050">
              <a:solidFill>
                <a:srgbClr val="5E5E5E"/>
              </a:solidFill>
              <a:prstDash val="solid"/>
              <a:miter lim="400000"/>
              <a:headEnd len="sm" w="sm" type="none"/>
              <a:tailEnd len="med" w="med" type="oval"/>
            </a:ln>
          </p:spPr>
        </p:cxnSp>
        <p:sp>
          <p:nvSpPr>
            <p:cNvPr id="158" name="Google Shape;158;p32"/>
            <p:cNvSpPr txBox="1"/>
            <p:nvPr/>
          </p:nvSpPr>
          <p:spPr>
            <a:xfrm>
              <a:off x="6851152" y="3780956"/>
              <a:ext cx="335700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Times New Roman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10x</a:t>
              </a:r>
              <a:endParaRPr sz="500"/>
            </a:p>
          </p:txBody>
        </p:sp>
        <p:grpSp>
          <p:nvGrpSpPr>
            <p:cNvPr id="159" name="Google Shape;159;p32"/>
            <p:cNvGrpSpPr/>
            <p:nvPr/>
          </p:nvGrpSpPr>
          <p:grpSpPr>
            <a:xfrm>
              <a:off x="5695965" y="2640060"/>
              <a:ext cx="739757" cy="271601"/>
              <a:chOff x="5445840" y="2633460"/>
              <a:chExt cx="739757" cy="271601"/>
            </a:xfrm>
          </p:grpSpPr>
          <p:sp>
            <p:nvSpPr>
              <p:cNvPr id="160" name="Google Shape;160;p32"/>
              <p:cNvSpPr txBox="1"/>
              <p:nvPr/>
            </p:nvSpPr>
            <p:spPr>
              <a:xfrm>
                <a:off x="5649497" y="2633460"/>
                <a:ext cx="536100" cy="2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274"/>
                  </a:buClr>
                  <a:buSzPts val="1500"/>
                  <a:buFont typeface="Poppins"/>
                  <a:buNone/>
                </a:pPr>
                <a:r>
                  <a:rPr b="1" i="0" lang="en" sz="1500" u="none" cap="none" strike="noStrike">
                    <a:solidFill>
                      <a:srgbClr val="043274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USA </a:t>
                </a:r>
                <a:endParaRPr sz="500"/>
              </a:p>
            </p:txBody>
          </p:sp>
          <p:pic>
            <p:nvPicPr>
              <p:cNvPr descr="usa.png" id="161" name="Google Shape;161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3800" r="-3799" t="0"/>
              <a:stretch/>
            </p:blipFill>
            <p:spPr>
              <a:xfrm>
                <a:off x="5445840" y="2646657"/>
                <a:ext cx="258405" cy="2584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2" name="Google Shape;162;p32"/>
            <p:cNvGrpSpPr/>
            <p:nvPr/>
          </p:nvGrpSpPr>
          <p:grpSpPr>
            <a:xfrm>
              <a:off x="7505348" y="2633450"/>
              <a:ext cx="1206934" cy="270896"/>
              <a:chOff x="7328663" y="2633450"/>
              <a:chExt cx="1206934" cy="270896"/>
            </a:xfrm>
          </p:grpSpPr>
          <p:sp>
            <p:nvSpPr>
              <p:cNvPr id="163" name="Google Shape;163;p32"/>
              <p:cNvSpPr txBox="1"/>
              <p:nvPr/>
            </p:nvSpPr>
            <p:spPr>
              <a:xfrm>
                <a:off x="7592997" y="2633450"/>
                <a:ext cx="942600" cy="2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3274"/>
                  </a:buClr>
                  <a:buSzPts val="1500"/>
                  <a:buFont typeface="Poppins"/>
                  <a:buNone/>
                </a:pPr>
                <a:r>
                  <a:rPr b="1" i="0" lang="en" sz="1500" u="none" cap="none" strike="noStrike">
                    <a:solidFill>
                      <a:srgbClr val="043274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China</a:t>
                </a:r>
                <a:endParaRPr sz="500"/>
              </a:p>
            </p:txBody>
          </p:sp>
          <p:pic>
            <p:nvPicPr>
              <p:cNvPr descr="china.png" id="164" name="Google Shape;164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28663" y="2647373"/>
                <a:ext cx="256973" cy="2569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5" name="Google Shape;165;p32"/>
          <p:cNvSpPr txBox="1"/>
          <p:nvPr/>
        </p:nvSpPr>
        <p:spPr>
          <a:xfrm>
            <a:off x="1138730" y="777740"/>
            <a:ext cx="2962966" cy="4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74"/>
              </a:buClr>
              <a:buSzPts val="2400"/>
              <a:buFont typeface="Poppins"/>
              <a:buNone/>
            </a:pPr>
            <a:r>
              <a:rPr b="1" i="0" lang="en" sz="2400" u="none" cap="none" strike="noStrike">
                <a:solidFill>
                  <a:srgbClr val="043274"/>
                </a:solidFill>
                <a:latin typeface="Poppins"/>
                <a:ea typeface="Poppins"/>
                <a:cs typeface="Poppins"/>
                <a:sym typeface="Poppins"/>
              </a:rPr>
              <a:t>Social Commerce </a:t>
            </a:r>
            <a:endParaRPr sz="500"/>
          </a:p>
        </p:txBody>
      </p:sp>
      <p:sp>
        <p:nvSpPr>
          <p:cNvPr id="166" name="Google Shape;166;p32"/>
          <p:cNvSpPr txBox="1"/>
          <p:nvPr/>
        </p:nvSpPr>
        <p:spPr>
          <a:xfrm>
            <a:off x="1133024" y="1236725"/>
            <a:ext cx="304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oppin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 of online trade that uses</a:t>
            </a:r>
            <a:r>
              <a:rPr b="1" i="0" lang="en" sz="1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1" lang="en" sz="1300" u="none" cap="none" strike="noStrike">
                <a:solidFill>
                  <a:srgbClr val="7C9AAC"/>
                </a:solidFill>
                <a:latin typeface="Poppins"/>
                <a:ea typeface="Poppins"/>
                <a:cs typeface="Poppins"/>
                <a:sym typeface="Poppins"/>
              </a:rPr>
              <a:t>social networks as a sales channel</a:t>
            </a:r>
            <a:endParaRPr sz="500"/>
          </a:p>
        </p:txBody>
      </p:sp>
      <p:pic>
        <p:nvPicPr>
          <p:cNvPr descr="shop-bag.png" id="167" name="Google Shape;16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335" y="987309"/>
            <a:ext cx="536449" cy="53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/>
        </p:nvSpPr>
        <p:spPr>
          <a:xfrm>
            <a:off x="468430" y="2172928"/>
            <a:ext cx="1820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oppins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Benefits: </a:t>
            </a:r>
            <a:endParaRPr sz="500"/>
          </a:p>
        </p:txBody>
      </p:sp>
      <p:sp>
        <p:nvSpPr>
          <p:cNvPr id="169" name="Google Shape;169;p32"/>
          <p:cNvSpPr/>
          <p:nvPr/>
        </p:nvSpPr>
        <p:spPr>
          <a:xfrm>
            <a:off x="489567" y="2546023"/>
            <a:ext cx="1201800" cy="1437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489567" y="2546023"/>
            <a:ext cx="1201800" cy="84900"/>
          </a:xfrm>
          <a:prstGeom prst="rect">
            <a:avLst/>
          </a:prstGeom>
          <a:solidFill>
            <a:srgbClr val="BAD9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1823067" y="2546023"/>
            <a:ext cx="1201800" cy="1437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1823067" y="2546023"/>
            <a:ext cx="1201800" cy="84900"/>
          </a:xfrm>
          <a:prstGeom prst="rect">
            <a:avLst/>
          </a:prstGeom>
          <a:solidFill>
            <a:srgbClr val="BAD9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3156567" y="2546023"/>
            <a:ext cx="1201800" cy="1437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3156567" y="2546023"/>
            <a:ext cx="1201800" cy="84900"/>
          </a:xfrm>
          <a:prstGeom prst="rect">
            <a:avLst/>
          </a:prstGeom>
          <a:solidFill>
            <a:srgbClr val="BAD9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621065" y="3577917"/>
            <a:ext cx="93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00"/>
              <a:buFont typeface="Poppins"/>
              <a:buNone/>
            </a:pPr>
            <a:r>
              <a:rPr b="1" i="0" lang="en" sz="800" u="none" cap="none" strike="noStrike">
                <a:solidFill>
                  <a:srgbClr val="3A3A3A"/>
                </a:solidFill>
                <a:latin typeface="Poppins"/>
                <a:ea typeface="Poppins"/>
                <a:cs typeface="Poppins"/>
                <a:sym typeface="Poppins"/>
              </a:rPr>
              <a:t>Company/Stakeholders</a:t>
            </a:r>
            <a:endParaRPr sz="500"/>
          </a:p>
        </p:txBody>
      </p:sp>
      <p:sp>
        <p:nvSpPr>
          <p:cNvPr id="176" name="Google Shape;176;p32"/>
          <p:cNvSpPr txBox="1"/>
          <p:nvPr/>
        </p:nvSpPr>
        <p:spPr>
          <a:xfrm>
            <a:off x="3581888" y="3649354"/>
            <a:ext cx="351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00"/>
              <a:buFont typeface="Poppins"/>
              <a:buNone/>
            </a:pPr>
            <a:r>
              <a:rPr b="1" i="0" lang="en" sz="800" u="none" cap="none" strike="noStrike">
                <a:solidFill>
                  <a:srgbClr val="3A3A3A"/>
                </a:solidFill>
                <a:latin typeface="Poppins"/>
                <a:ea typeface="Poppins"/>
                <a:cs typeface="Poppins"/>
                <a:sym typeface="Poppins"/>
              </a:rPr>
              <a:t>Users</a:t>
            </a:r>
            <a:endParaRPr sz="500"/>
          </a:p>
        </p:txBody>
      </p:sp>
      <p:sp>
        <p:nvSpPr>
          <p:cNvPr id="177" name="Google Shape;177;p32"/>
          <p:cNvSpPr txBox="1"/>
          <p:nvPr/>
        </p:nvSpPr>
        <p:spPr>
          <a:xfrm>
            <a:off x="1952702" y="3577917"/>
            <a:ext cx="94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800"/>
              <a:buFont typeface="Poppins"/>
              <a:buNone/>
            </a:pPr>
            <a:r>
              <a:rPr b="1" i="0" lang="en" sz="800" u="none" cap="none" strike="noStrike">
                <a:solidFill>
                  <a:srgbClr val="3A3A3A"/>
                </a:solidFill>
                <a:latin typeface="Poppins"/>
                <a:ea typeface="Poppins"/>
                <a:cs typeface="Poppins"/>
                <a:sym typeface="Poppins"/>
              </a:rPr>
              <a:t>Business influences </a:t>
            </a:r>
            <a:endParaRPr sz="500"/>
          </a:p>
        </p:txBody>
      </p:sp>
      <p:pic>
        <p:nvPicPr>
          <p:cNvPr descr="instagram.png" id="178" name="Google Shape;17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65636" y="3193069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.png" id="179" name="Google Shape;17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9271" y="2920352"/>
            <a:ext cx="536449" cy="536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vertising.png" id="180" name="Google Shape;180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19196" y="288377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gram (2).png" id="181" name="Google Shape;181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5695" y="288377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577108" y="4070991"/>
            <a:ext cx="1026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Poppins"/>
              <a:buNone/>
            </a:pPr>
            <a:r>
              <a:rPr b="0" i="1" lang="en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Increase revenues &amp; user engagement </a:t>
            </a:r>
            <a:endParaRPr sz="500"/>
          </a:p>
        </p:txBody>
      </p:sp>
      <p:sp>
        <p:nvSpPr>
          <p:cNvPr id="183" name="Google Shape;183;p32"/>
          <p:cNvSpPr txBox="1"/>
          <p:nvPr/>
        </p:nvSpPr>
        <p:spPr>
          <a:xfrm>
            <a:off x="1902839" y="4104329"/>
            <a:ext cx="1201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Poppins"/>
              <a:buNone/>
            </a:pPr>
            <a:r>
              <a:rPr b="0" i="1" lang="en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Increase sales, reach new customers, create new experiences</a:t>
            </a:r>
            <a:endParaRPr sz="500"/>
          </a:p>
        </p:txBody>
      </p:sp>
      <p:sp>
        <p:nvSpPr>
          <p:cNvPr id="184" name="Google Shape;184;p32"/>
          <p:cNvSpPr txBox="1"/>
          <p:nvPr/>
        </p:nvSpPr>
        <p:spPr>
          <a:xfrm>
            <a:off x="3221122" y="4070991"/>
            <a:ext cx="1072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Poppins"/>
              <a:buNone/>
            </a:pPr>
            <a:r>
              <a:rPr b="0" i="1" lang="en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New purchasing channel,  convenience </a:t>
            </a:r>
            <a:endParaRPr sz="500"/>
          </a:p>
        </p:txBody>
      </p:sp>
      <p:sp>
        <p:nvSpPr>
          <p:cNvPr id="185" name="Google Shape;185;p32"/>
          <p:cNvSpPr txBox="1"/>
          <p:nvPr/>
        </p:nvSpPr>
        <p:spPr>
          <a:xfrm>
            <a:off x="163500" y="4930025"/>
            <a:ext cx="15279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Poppins"/>
              <a:buNone/>
            </a:pPr>
            <a:r>
              <a:rPr b="0" i="1" lang="en" sz="6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Reference: Lipsman, 2021</a:t>
            </a:r>
            <a:endParaRPr sz="500"/>
          </a:p>
        </p:txBody>
      </p:sp>
      <p:pic>
        <p:nvPicPr>
          <p:cNvPr descr="Image" id="186" name="Google Shape;186;p32"/>
          <p:cNvPicPr preferRelativeResize="0"/>
          <p:nvPr/>
        </p:nvPicPr>
        <p:blipFill rotWithShape="1">
          <a:blip r:embed="rId11">
            <a:alphaModFix/>
          </a:blip>
          <a:srcRect b="4804" l="2594" r="2653" t="5948"/>
          <a:stretch/>
        </p:blipFill>
        <p:spPr>
          <a:xfrm>
            <a:off x="8581791" y="4649923"/>
            <a:ext cx="399879" cy="316111"/>
          </a:xfrm>
          <a:custGeom>
            <a:rect b="b" l="l" r="r" t="t"/>
            <a:pathLst>
              <a:path extrusionOk="0" h="21600" w="21392">
                <a:moveTo>
                  <a:pt x="10624" y="0"/>
                </a:moveTo>
                <a:cubicBezTo>
                  <a:pt x="10489" y="0"/>
                  <a:pt x="9908" y="933"/>
                  <a:pt x="9820" y="1292"/>
                </a:cubicBezTo>
                <a:cubicBezTo>
                  <a:pt x="9789" y="1418"/>
                  <a:pt x="9831" y="1555"/>
                  <a:pt x="10035" y="1932"/>
                </a:cubicBezTo>
                <a:cubicBezTo>
                  <a:pt x="10325" y="2469"/>
                  <a:pt x="10317" y="2588"/>
                  <a:pt x="9995" y="2705"/>
                </a:cubicBezTo>
                <a:cubicBezTo>
                  <a:pt x="9769" y="2787"/>
                  <a:pt x="9326" y="3343"/>
                  <a:pt x="9215" y="3681"/>
                </a:cubicBezTo>
                <a:cubicBezTo>
                  <a:pt x="9104" y="4021"/>
                  <a:pt x="9060" y="4833"/>
                  <a:pt x="9135" y="5186"/>
                </a:cubicBezTo>
                <a:cubicBezTo>
                  <a:pt x="9169" y="5344"/>
                  <a:pt x="9331" y="5685"/>
                  <a:pt x="9493" y="5949"/>
                </a:cubicBezTo>
                <a:lnTo>
                  <a:pt x="9788" y="6437"/>
                </a:lnTo>
                <a:lnTo>
                  <a:pt x="9414" y="6753"/>
                </a:lnTo>
                <a:lnTo>
                  <a:pt x="9040" y="7068"/>
                </a:lnTo>
                <a:lnTo>
                  <a:pt x="8490" y="6854"/>
                </a:lnTo>
                <a:cubicBezTo>
                  <a:pt x="7293" y="6395"/>
                  <a:pt x="7045" y="6307"/>
                  <a:pt x="6357" y="6071"/>
                </a:cubicBezTo>
                <a:cubicBezTo>
                  <a:pt x="4844" y="5552"/>
                  <a:pt x="4375" y="5455"/>
                  <a:pt x="3283" y="5451"/>
                </a:cubicBezTo>
                <a:cubicBezTo>
                  <a:pt x="2382" y="5447"/>
                  <a:pt x="2261" y="5461"/>
                  <a:pt x="1938" y="5603"/>
                </a:cubicBezTo>
                <a:cubicBezTo>
                  <a:pt x="1208" y="5925"/>
                  <a:pt x="566" y="6558"/>
                  <a:pt x="306" y="7220"/>
                </a:cubicBezTo>
                <a:cubicBezTo>
                  <a:pt x="81" y="7791"/>
                  <a:pt x="-19" y="8451"/>
                  <a:pt x="3" y="9163"/>
                </a:cubicBezTo>
                <a:cubicBezTo>
                  <a:pt x="25" y="9874"/>
                  <a:pt x="174" y="10645"/>
                  <a:pt x="441" y="11441"/>
                </a:cubicBezTo>
                <a:cubicBezTo>
                  <a:pt x="679" y="12151"/>
                  <a:pt x="752" y="12317"/>
                  <a:pt x="1532" y="14054"/>
                </a:cubicBezTo>
                <a:cubicBezTo>
                  <a:pt x="2350" y="15878"/>
                  <a:pt x="2605" y="16651"/>
                  <a:pt x="2774" y="17817"/>
                </a:cubicBezTo>
                <a:cubicBezTo>
                  <a:pt x="2819" y="18132"/>
                  <a:pt x="2853" y="18402"/>
                  <a:pt x="2853" y="18417"/>
                </a:cubicBezTo>
                <a:cubicBezTo>
                  <a:pt x="2853" y="18432"/>
                  <a:pt x="6419" y="18447"/>
                  <a:pt x="10775" y="18447"/>
                </a:cubicBezTo>
                <a:lnTo>
                  <a:pt x="18697" y="18447"/>
                </a:lnTo>
                <a:lnTo>
                  <a:pt x="18777" y="17634"/>
                </a:lnTo>
                <a:cubicBezTo>
                  <a:pt x="18907" y="16386"/>
                  <a:pt x="19145" y="15619"/>
                  <a:pt x="20066" y="13454"/>
                </a:cubicBezTo>
                <a:cubicBezTo>
                  <a:pt x="20890" y="11520"/>
                  <a:pt x="21155" y="10728"/>
                  <a:pt x="21324" y="9661"/>
                </a:cubicBezTo>
                <a:cubicBezTo>
                  <a:pt x="21581" y="8046"/>
                  <a:pt x="21094" y="6529"/>
                  <a:pt x="20059" y="5725"/>
                </a:cubicBezTo>
                <a:cubicBezTo>
                  <a:pt x="19514" y="5303"/>
                  <a:pt x="19270" y="5255"/>
                  <a:pt x="17933" y="5298"/>
                </a:cubicBezTo>
                <a:cubicBezTo>
                  <a:pt x="16551" y="5343"/>
                  <a:pt x="16310" y="5405"/>
                  <a:pt x="14461" y="6142"/>
                </a:cubicBezTo>
                <a:cubicBezTo>
                  <a:pt x="12533" y="6911"/>
                  <a:pt x="12385" y="6959"/>
                  <a:pt x="12137" y="6854"/>
                </a:cubicBezTo>
                <a:cubicBezTo>
                  <a:pt x="12020" y="6805"/>
                  <a:pt x="11831" y="6667"/>
                  <a:pt x="11715" y="6559"/>
                </a:cubicBezTo>
                <a:lnTo>
                  <a:pt x="11500" y="6366"/>
                </a:lnTo>
                <a:lnTo>
                  <a:pt x="11739" y="6041"/>
                </a:lnTo>
                <a:cubicBezTo>
                  <a:pt x="12488" y="5018"/>
                  <a:pt x="12326" y="3448"/>
                  <a:pt x="11404" y="2847"/>
                </a:cubicBezTo>
                <a:cubicBezTo>
                  <a:pt x="11271" y="2761"/>
                  <a:pt x="11101" y="2626"/>
                  <a:pt x="11030" y="2553"/>
                </a:cubicBezTo>
                <a:lnTo>
                  <a:pt x="10903" y="2420"/>
                </a:lnTo>
                <a:lnTo>
                  <a:pt x="11181" y="1953"/>
                </a:lnTo>
                <a:cubicBezTo>
                  <a:pt x="11334" y="1696"/>
                  <a:pt x="11452" y="1437"/>
                  <a:pt x="11452" y="1373"/>
                </a:cubicBezTo>
                <a:cubicBezTo>
                  <a:pt x="11452" y="1151"/>
                  <a:pt x="10759" y="0"/>
                  <a:pt x="10624" y="0"/>
                </a:cubicBezTo>
                <a:close/>
                <a:moveTo>
                  <a:pt x="18084" y="6305"/>
                </a:moveTo>
                <a:cubicBezTo>
                  <a:pt x="18528" y="6306"/>
                  <a:pt x="19050" y="6456"/>
                  <a:pt x="19366" y="6661"/>
                </a:cubicBezTo>
                <a:cubicBezTo>
                  <a:pt x="19702" y="6880"/>
                  <a:pt x="20084" y="7371"/>
                  <a:pt x="20226" y="7769"/>
                </a:cubicBezTo>
                <a:cubicBezTo>
                  <a:pt x="20337" y="8084"/>
                  <a:pt x="20349" y="8225"/>
                  <a:pt x="20345" y="8949"/>
                </a:cubicBezTo>
                <a:cubicBezTo>
                  <a:pt x="20341" y="9672"/>
                  <a:pt x="20325" y="9830"/>
                  <a:pt x="20194" y="10281"/>
                </a:cubicBezTo>
                <a:cubicBezTo>
                  <a:pt x="19636" y="12202"/>
                  <a:pt x="18004" y="15549"/>
                  <a:pt x="17264" y="16292"/>
                </a:cubicBezTo>
                <a:cubicBezTo>
                  <a:pt x="16548" y="17010"/>
                  <a:pt x="15749" y="17071"/>
                  <a:pt x="15441" y="16434"/>
                </a:cubicBezTo>
                <a:cubicBezTo>
                  <a:pt x="15314" y="16173"/>
                  <a:pt x="15241" y="15714"/>
                  <a:pt x="15290" y="15468"/>
                </a:cubicBezTo>
                <a:cubicBezTo>
                  <a:pt x="15308" y="15375"/>
                  <a:pt x="15564" y="14978"/>
                  <a:pt x="15855" y="14583"/>
                </a:cubicBezTo>
                <a:cubicBezTo>
                  <a:pt x="16146" y="14188"/>
                  <a:pt x="16438" y="13779"/>
                  <a:pt x="16500" y="13668"/>
                </a:cubicBezTo>
                <a:lnTo>
                  <a:pt x="16611" y="13464"/>
                </a:lnTo>
                <a:lnTo>
                  <a:pt x="16436" y="12956"/>
                </a:lnTo>
                <a:cubicBezTo>
                  <a:pt x="16127" y="12059"/>
                  <a:pt x="15794" y="11247"/>
                  <a:pt x="15735" y="11247"/>
                </a:cubicBezTo>
                <a:cubicBezTo>
                  <a:pt x="15649" y="11247"/>
                  <a:pt x="14050" y="13327"/>
                  <a:pt x="14008" y="13495"/>
                </a:cubicBezTo>
                <a:cubicBezTo>
                  <a:pt x="13982" y="13597"/>
                  <a:pt x="14061" y="13899"/>
                  <a:pt x="14254" y="14471"/>
                </a:cubicBezTo>
                <a:lnTo>
                  <a:pt x="14533" y="15305"/>
                </a:lnTo>
                <a:lnTo>
                  <a:pt x="14366" y="15732"/>
                </a:lnTo>
                <a:cubicBezTo>
                  <a:pt x="14154" y="16280"/>
                  <a:pt x="13908" y="16651"/>
                  <a:pt x="13633" y="16810"/>
                </a:cubicBezTo>
                <a:cubicBezTo>
                  <a:pt x="12887" y="17243"/>
                  <a:pt x="12162" y="16505"/>
                  <a:pt x="11858" y="15010"/>
                </a:cubicBezTo>
                <a:cubicBezTo>
                  <a:pt x="11742" y="14439"/>
                  <a:pt x="11744" y="13380"/>
                  <a:pt x="11858" y="12559"/>
                </a:cubicBezTo>
                <a:cubicBezTo>
                  <a:pt x="11947" y="11921"/>
                  <a:pt x="12002" y="11665"/>
                  <a:pt x="12455" y="9854"/>
                </a:cubicBezTo>
                <a:cubicBezTo>
                  <a:pt x="12586" y="9332"/>
                  <a:pt x="12694" y="8830"/>
                  <a:pt x="12694" y="8746"/>
                </a:cubicBezTo>
                <a:cubicBezTo>
                  <a:pt x="12694" y="8521"/>
                  <a:pt x="12877" y="8333"/>
                  <a:pt x="13419" y="8014"/>
                </a:cubicBezTo>
                <a:cubicBezTo>
                  <a:pt x="15181" y="6975"/>
                  <a:pt x="17015" y="6302"/>
                  <a:pt x="18084" y="6305"/>
                </a:cubicBezTo>
                <a:close/>
                <a:moveTo>
                  <a:pt x="3466" y="6529"/>
                </a:moveTo>
                <a:cubicBezTo>
                  <a:pt x="4474" y="6562"/>
                  <a:pt x="5779" y="6998"/>
                  <a:pt x="7543" y="7881"/>
                </a:cubicBezTo>
                <a:cubicBezTo>
                  <a:pt x="8552" y="8387"/>
                  <a:pt x="8686" y="8505"/>
                  <a:pt x="8729" y="8959"/>
                </a:cubicBezTo>
                <a:cubicBezTo>
                  <a:pt x="8746" y="9140"/>
                  <a:pt x="8826" y="9521"/>
                  <a:pt x="8904" y="9803"/>
                </a:cubicBezTo>
                <a:cubicBezTo>
                  <a:pt x="9576" y="12215"/>
                  <a:pt x="9685" y="12769"/>
                  <a:pt x="9685" y="13871"/>
                </a:cubicBezTo>
                <a:cubicBezTo>
                  <a:pt x="9684" y="15105"/>
                  <a:pt x="9494" y="15888"/>
                  <a:pt x="9071" y="16444"/>
                </a:cubicBezTo>
                <a:cubicBezTo>
                  <a:pt x="8947" y="16607"/>
                  <a:pt x="8759" y="16799"/>
                  <a:pt x="8649" y="16871"/>
                </a:cubicBezTo>
                <a:cubicBezTo>
                  <a:pt x="8096" y="17236"/>
                  <a:pt x="7485" y="16819"/>
                  <a:pt x="7081" y="15793"/>
                </a:cubicBezTo>
                <a:lnTo>
                  <a:pt x="6938" y="15437"/>
                </a:lnTo>
                <a:lnTo>
                  <a:pt x="7161" y="14725"/>
                </a:lnTo>
                <a:cubicBezTo>
                  <a:pt x="7283" y="14337"/>
                  <a:pt x="7394" y="13893"/>
                  <a:pt x="7407" y="13739"/>
                </a:cubicBezTo>
                <a:lnTo>
                  <a:pt x="7439" y="13464"/>
                </a:lnTo>
                <a:lnTo>
                  <a:pt x="6715" y="12600"/>
                </a:lnTo>
                <a:cubicBezTo>
                  <a:pt x="5937" y="11665"/>
                  <a:pt x="5652" y="11350"/>
                  <a:pt x="5624" y="11390"/>
                </a:cubicBezTo>
                <a:cubicBezTo>
                  <a:pt x="5468" y="11611"/>
                  <a:pt x="4883" y="13441"/>
                  <a:pt x="4915" y="13607"/>
                </a:cubicBezTo>
                <a:cubicBezTo>
                  <a:pt x="4932" y="13689"/>
                  <a:pt x="5202" y="14111"/>
                  <a:pt x="5513" y="14542"/>
                </a:cubicBezTo>
                <a:cubicBezTo>
                  <a:pt x="6169" y="15455"/>
                  <a:pt x="6266" y="15663"/>
                  <a:pt x="6213" y="16058"/>
                </a:cubicBezTo>
                <a:cubicBezTo>
                  <a:pt x="6173" y="16362"/>
                  <a:pt x="5892" y="16807"/>
                  <a:pt x="5640" y="16973"/>
                </a:cubicBezTo>
                <a:cubicBezTo>
                  <a:pt x="5208" y="17258"/>
                  <a:pt x="4555" y="16905"/>
                  <a:pt x="3904" y="16037"/>
                </a:cubicBezTo>
                <a:cubicBezTo>
                  <a:pt x="3149" y="15030"/>
                  <a:pt x="2259" y="13321"/>
                  <a:pt x="1588" y="11573"/>
                </a:cubicBezTo>
                <a:cubicBezTo>
                  <a:pt x="997" y="10036"/>
                  <a:pt x="855" y="9115"/>
                  <a:pt x="1062" y="8227"/>
                </a:cubicBezTo>
                <a:cubicBezTo>
                  <a:pt x="1132" y="7927"/>
                  <a:pt x="1220" y="7759"/>
                  <a:pt x="1532" y="7363"/>
                </a:cubicBezTo>
                <a:cubicBezTo>
                  <a:pt x="1852" y="6955"/>
                  <a:pt x="1973" y="6857"/>
                  <a:pt x="2264" y="6732"/>
                </a:cubicBezTo>
                <a:cubicBezTo>
                  <a:pt x="2614" y="6582"/>
                  <a:pt x="3008" y="6514"/>
                  <a:pt x="3466" y="6529"/>
                </a:cubicBezTo>
                <a:close/>
                <a:moveTo>
                  <a:pt x="18713" y="19637"/>
                </a:moveTo>
                <a:lnTo>
                  <a:pt x="10934" y="19647"/>
                </a:lnTo>
                <a:cubicBezTo>
                  <a:pt x="6655" y="19653"/>
                  <a:pt x="3086" y="19663"/>
                  <a:pt x="3005" y="19668"/>
                </a:cubicBezTo>
                <a:lnTo>
                  <a:pt x="2853" y="19678"/>
                </a:lnTo>
                <a:lnTo>
                  <a:pt x="2853" y="20644"/>
                </a:lnTo>
                <a:lnTo>
                  <a:pt x="2853" y="21600"/>
                </a:lnTo>
                <a:lnTo>
                  <a:pt x="9748" y="21590"/>
                </a:lnTo>
                <a:cubicBezTo>
                  <a:pt x="13540" y="21583"/>
                  <a:pt x="17109" y="21569"/>
                  <a:pt x="17678" y="21549"/>
                </a:cubicBezTo>
                <a:lnTo>
                  <a:pt x="18713" y="21508"/>
                </a:lnTo>
                <a:lnTo>
                  <a:pt x="18713" y="20573"/>
                </a:lnTo>
                <a:lnTo>
                  <a:pt x="18713" y="19637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D5C5E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/>
        </p:nvSpPr>
        <p:spPr>
          <a:xfrm>
            <a:off x="1143427" y="2217575"/>
            <a:ext cx="2625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Poppins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  <a:endParaRPr sz="500"/>
          </a:p>
        </p:txBody>
      </p:sp>
      <p:sp>
        <p:nvSpPr>
          <p:cNvPr id="192" name="Google Shape;192;p33"/>
          <p:cNvSpPr txBox="1"/>
          <p:nvPr/>
        </p:nvSpPr>
        <p:spPr>
          <a:xfrm>
            <a:off x="5044875" y="1006750"/>
            <a:ext cx="17673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The Situation</a:t>
            </a:r>
            <a:endParaRPr sz="500"/>
          </a:p>
        </p:txBody>
      </p:sp>
      <p:sp>
        <p:nvSpPr>
          <p:cNvPr id="193" name="Google Shape;193;p33"/>
          <p:cNvSpPr txBox="1"/>
          <p:nvPr/>
        </p:nvSpPr>
        <p:spPr>
          <a:xfrm>
            <a:off x="5044876" y="1703782"/>
            <a:ext cx="2092171" cy="303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Proposed Changes </a:t>
            </a:r>
            <a:endParaRPr sz="500"/>
          </a:p>
        </p:txBody>
      </p:sp>
      <p:sp>
        <p:nvSpPr>
          <p:cNvPr id="194" name="Google Shape;194;p33"/>
          <p:cNvSpPr txBox="1"/>
          <p:nvPr/>
        </p:nvSpPr>
        <p:spPr>
          <a:xfrm>
            <a:off x="5044875" y="2400750"/>
            <a:ext cx="24642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Experimental Method</a:t>
            </a:r>
            <a:endParaRPr sz="500"/>
          </a:p>
        </p:txBody>
      </p:sp>
      <p:sp>
        <p:nvSpPr>
          <p:cNvPr id="195" name="Google Shape;195;p33"/>
          <p:cNvSpPr txBox="1"/>
          <p:nvPr/>
        </p:nvSpPr>
        <p:spPr>
          <a:xfrm>
            <a:off x="5044875" y="3097750"/>
            <a:ext cx="30828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Results &amp; Recommendations</a:t>
            </a:r>
            <a:endParaRPr sz="500"/>
          </a:p>
        </p:txBody>
      </p:sp>
      <p:cxnSp>
        <p:nvCxnSpPr>
          <p:cNvPr id="196" name="Google Shape;196;p33"/>
          <p:cNvCxnSpPr/>
          <p:nvPr/>
        </p:nvCxnSpPr>
        <p:spPr>
          <a:xfrm rot="10800000">
            <a:off x="4713188" y="948711"/>
            <a:ext cx="0" cy="324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97" name="Google Shape;197;p33"/>
          <p:cNvCxnSpPr/>
          <p:nvPr/>
        </p:nvCxnSpPr>
        <p:spPr>
          <a:xfrm rot="10800000">
            <a:off x="4713188" y="1703839"/>
            <a:ext cx="0" cy="303300"/>
          </a:xfrm>
          <a:prstGeom prst="straightConnector1">
            <a:avLst/>
          </a:prstGeom>
          <a:noFill/>
          <a:ln cap="flat" cmpd="sng" w="76200">
            <a:solidFill>
              <a:srgbClr val="74AADC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8" name="Google Shape;198;p33"/>
          <p:cNvSpPr txBox="1"/>
          <p:nvPr/>
        </p:nvSpPr>
        <p:spPr>
          <a:xfrm>
            <a:off x="5044875" y="3794750"/>
            <a:ext cx="29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lang="en" sz="1600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Limitations &amp; </a:t>
            </a: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Next Steps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/>
        </p:nvSpPr>
        <p:spPr>
          <a:xfrm>
            <a:off x="240674" y="304000"/>
            <a:ext cx="3698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74"/>
              </a:buClr>
              <a:buSzPts val="2400"/>
              <a:buFont typeface="Poppins"/>
              <a:buNone/>
            </a:pPr>
            <a:r>
              <a:rPr b="1" lang="en" sz="2400">
                <a:solidFill>
                  <a:srgbClr val="043274"/>
                </a:solidFill>
                <a:latin typeface="Poppins"/>
                <a:ea typeface="Poppins"/>
                <a:cs typeface="Poppins"/>
                <a:sym typeface="Poppins"/>
              </a:rPr>
              <a:t>3 Proposed Changes </a:t>
            </a:r>
            <a:endParaRPr sz="500"/>
          </a:p>
        </p:txBody>
      </p:sp>
      <p:sp>
        <p:nvSpPr>
          <p:cNvPr id="204" name="Google Shape;204;p34"/>
          <p:cNvSpPr txBox="1"/>
          <p:nvPr/>
        </p:nvSpPr>
        <p:spPr>
          <a:xfrm>
            <a:off x="685846" y="4662920"/>
            <a:ext cx="1641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Control Variable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Current Shop Feed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5" name="Google Shape;205;p34"/>
          <p:cNvGrpSpPr/>
          <p:nvPr/>
        </p:nvGrpSpPr>
        <p:grpSpPr>
          <a:xfrm>
            <a:off x="2483899" y="1011691"/>
            <a:ext cx="6201905" cy="3966829"/>
            <a:chOff x="2483899" y="1011691"/>
            <a:chExt cx="6201905" cy="3966829"/>
          </a:xfrm>
        </p:grpSpPr>
        <p:sp>
          <p:nvSpPr>
            <p:cNvPr id="206" name="Google Shape;206;p34"/>
            <p:cNvSpPr txBox="1"/>
            <p:nvPr/>
          </p:nvSpPr>
          <p:spPr>
            <a:xfrm>
              <a:off x="3040809" y="4662920"/>
              <a:ext cx="16416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Treatment 1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b="1" i="0" lang="en" sz="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Product Categorization</a:t>
              </a:r>
              <a:r>
                <a:rPr i="0" lang="en" sz="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	  </a:t>
              </a:r>
              <a:endParaRPr sz="5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7" name="Google Shape;207;p34"/>
            <p:cNvSpPr txBox="1"/>
            <p:nvPr/>
          </p:nvSpPr>
          <p:spPr>
            <a:xfrm>
              <a:off x="4836465" y="4662920"/>
              <a:ext cx="20430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Treatment 2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b="1" i="0" lang="en" sz="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Creator Product Curation</a:t>
              </a:r>
              <a:endParaRPr b="1" sz="5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8" name="Google Shape;208;p34"/>
            <p:cNvSpPr txBox="1"/>
            <p:nvPr/>
          </p:nvSpPr>
          <p:spPr>
            <a:xfrm>
              <a:off x="7122896" y="4662920"/>
              <a:ext cx="13638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lang="en" sz="900">
                  <a:latin typeface="Poppins"/>
                  <a:ea typeface="Poppins"/>
                  <a:cs typeface="Poppins"/>
                  <a:sym typeface="Poppins"/>
                </a:rPr>
                <a:t>Treatment 3</a:t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Times New Roman"/>
                <a:buNone/>
              </a:pPr>
              <a:r>
                <a:rPr b="1" i="0" lang="en" sz="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Price &amp; Description</a:t>
              </a:r>
              <a:endParaRPr b="1" i="0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09" name="Google Shape;209;p34"/>
            <p:cNvGrpSpPr/>
            <p:nvPr/>
          </p:nvGrpSpPr>
          <p:grpSpPr>
            <a:xfrm>
              <a:off x="2927825" y="1011691"/>
              <a:ext cx="1867576" cy="3651225"/>
              <a:chOff x="1288700" y="838475"/>
              <a:chExt cx="1867576" cy="3651225"/>
            </a:xfrm>
          </p:grpSpPr>
          <p:pic>
            <p:nvPicPr>
              <p:cNvPr descr="UVzdSwmPp0tnuDopGOfT_tNUGrhEgjmugycSorXdZTn38Vn6nAxMn3kdgH-uYxaWYChWR5Q3defFrxS3pNBDD-O2jioQtw8Xvm4WIo6vnoLRgtduXK2CdPigtlWf3aIJICyou_uQ38Rxlxq1RKsr30xsPDTedTxy7wG2y7iTfeMjoe4P0GUKYCFnHrOe_OsU.png" id="210" name="Google Shape;210;p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445913" y="1135485"/>
                <a:ext cx="1553129" cy="32295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11191" r="11415" t="0"/>
              <a:stretch/>
            </p:blipFill>
            <p:spPr>
              <a:xfrm>
                <a:off x="1288700" y="838475"/>
                <a:ext cx="1867576" cy="3651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2" name="Google Shape;212;p34"/>
            <p:cNvGrpSpPr/>
            <p:nvPr/>
          </p:nvGrpSpPr>
          <p:grpSpPr>
            <a:xfrm>
              <a:off x="4836466" y="1011691"/>
              <a:ext cx="1867576" cy="3651225"/>
              <a:chOff x="3638213" y="838475"/>
              <a:chExt cx="1867576" cy="3651225"/>
            </a:xfrm>
          </p:grpSpPr>
          <p:pic>
            <p:nvPicPr>
              <p:cNvPr descr="dnExBKCSUgOLVxDyrwX1PGvcEK0KWWmaEE0Q40Utv98HQJELVowCxwdodBiwqpsaJlnfFO1TQ6HIO0u2NJr9kvcX4QVrJ4mlGlcGVtPzvq5JtUfNPi1yw3OqLI5Wj-XV-OtaUhZDB9vPhRIHXtiZacDhOlsRATcbBCwCoy4FfRaZAFKv4YeWtVCes-AvAdj7.png" id="213" name="Google Shape;213;p3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795442" y="1135485"/>
                <a:ext cx="1553129" cy="32295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11191" r="11415" t="0"/>
              <a:stretch/>
            </p:blipFill>
            <p:spPr>
              <a:xfrm>
                <a:off x="3638213" y="838475"/>
                <a:ext cx="1867576" cy="3651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5" name="Google Shape;215;p34"/>
            <p:cNvGrpSpPr/>
            <p:nvPr/>
          </p:nvGrpSpPr>
          <p:grpSpPr>
            <a:xfrm>
              <a:off x="6818229" y="1011691"/>
              <a:ext cx="1867576" cy="3651225"/>
              <a:chOff x="6170725" y="746138"/>
              <a:chExt cx="1867576" cy="3651225"/>
            </a:xfrm>
          </p:grpSpPr>
          <p:pic>
            <p:nvPicPr>
              <p:cNvPr descr="h2BkjsaSuKvsm_YqqpzEeqPbkJAWRfmd-amK62urgQMvJyLC01eGo4oIyEj2Iy3IeulCq3NgpIIJJHjeoFEhzfk8fSZTs15q2qxUFJI-Iy1LlTTfQnKzdAtwmVkZOz_b9E8f8fxj8jbfttXBC7zXI62l7Uq9WRMoWBfRtbiU3aOA5eqVCdmdYFDNfQhruCvI.png" id="216" name="Google Shape;216;p3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18888" y="938124"/>
                <a:ext cx="1571269" cy="3267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Google Shape;217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11191" r="11415" t="0"/>
              <a:stretch/>
            </p:blipFill>
            <p:spPr>
              <a:xfrm>
                <a:off x="6170725" y="746138"/>
                <a:ext cx="1867576" cy="3651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8" name="Google Shape;218;p34"/>
            <p:cNvSpPr/>
            <p:nvPr/>
          </p:nvSpPr>
          <p:spPr>
            <a:xfrm>
              <a:off x="3106503" y="1796150"/>
              <a:ext cx="561300" cy="132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4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4977591" y="1796150"/>
              <a:ext cx="843600" cy="132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4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7000092" y="2428875"/>
              <a:ext cx="755100" cy="234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4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483899" y="2571750"/>
              <a:ext cx="400500" cy="315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C9AA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34"/>
          <p:cNvGrpSpPr/>
          <p:nvPr/>
        </p:nvGrpSpPr>
        <p:grpSpPr>
          <a:xfrm>
            <a:off x="572862" y="1011691"/>
            <a:ext cx="1867576" cy="3651225"/>
            <a:chOff x="572862" y="1068216"/>
            <a:chExt cx="1867576" cy="3651225"/>
          </a:xfrm>
        </p:grpSpPr>
        <p:pic>
          <p:nvPicPr>
            <p:cNvPr id="223" name="Google Shape;223;p34"/>
            <p:cNvPicPr preferRelativeResize="0"/>
            <p:nvPr/>
          </p:nvPicPr>
          <p:blipFill rotWithShape="1">
            <a:blip r:embed="rId7">
              <a:alphaModFix/>
            </a:blip>
            <a:srcRect b="2768" l="0" r="0" t="4638"/>
            <a:stretch/>
          </p:blipFill>
          <p:spPr>
            <a:xfrm>
              <a:off x="725738" y="1328513"/>
              <a:ext cx="1561851" cy="313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4"/>
            <p:cNvPicPr preferRelativeResize="0"/>
            <p:nvPr/>
          </p:nvPicPr>
          <p:blipFill rotWithShape="1">
            <a:blip r:embed="rId4">
              <a:alphaModFix/>
            </a:blip>
            <a:srcRect b="0" l="11191" r="11415" t="0"/>
            <a:stretch/>
          </p:blipFill>
          <p:spPr>
            <a:xfrm>
              <a:off x="572862" y="1068216"/>
              <a:ext cx="1867576" cy="3651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D5C5E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/>
        </p:nvSpPr>
        <p:spPr>
          <a:xfrm>
            <a:off x="1143427" y="2217575"/>
            <a:ext cx="2509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Poppins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  <a:endParaRPr sz="500"/>
          </a:p>
        </p:txBody>
      </p:sp>
      <p:sp>
        <p:nvSpPr>
          <p:cNvPr id="230" name="Google Shape;230;p35"/>
          <p:cNvSpPr txBox="1"/>
          <p:nvPr/>
        </p:nvSpPr>
        <p:spPr>
          <a:xfrm>
            <a:off x="5044874" y="1006750"/>
            <a:ext cx="2258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The Situation</a:t>
            </a:r>
            <a:endParaRPr sz="500"/>
          </a:p>
        </p:txBody>
      </p:sp>
      <p:sp>
        <p:nvSpPr>
          <p:cNvPr id="231" name="Google Shape;231;p35"/>
          <p:cNvSpPr txBox="1"/>
          <p:nvPr/>
        </p:nvSpPr>
        <p:spPr>
          <a:xfrm>
            <a:off x="5044875" y="1703750"/>
            <a:ext cx="25092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Proposed Changes </a:t>
            </a:r>
            <a:endParaRPr sz="500"/>
          </a:p>
        </p:txBody>
      </p:sp>
      <p:sp>
        <p:nvSpPr>
          <p:cNvPr id="232" name="Google Shape;232;p35"/>
          <p:cNvSpPr txBox="1"/>
          <p:nvPr/>
        </p:nvSpPr>
        <p:spPr>
          <a:xfrm>
            <a:off x="5044876" y="2400783"/>
            <a:ext cx="2337711" cy="303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Experimental Method</a:t>
            </a:r>
            <a:endParaRPr sz="500"/>
          </a:p>
        </p:txBody>
      </p:sp>
      <p:sp>
        <p:nvSpPr>
          <p:cNvPr id="233" name="Google Shape;233;p35"/>
          <p:cNvSpPr txBox="1"/>
          <p:nvPr/>
        </p:nvSpPr>
        <p:spPr>
          <a:xfrm>
            <a:off x="5044875" y="3097750"/>
            <a:ext cx="3249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Results &amp; Recommendations</a:t>
            </a:r>
            <a:endParaRPr sz="500"/>
          </a:p>
        </p:txBody>
      </p:sp>
      <p:cxnSp>
        <p:nvCxnSpPr>
          <p:cNvPr id="234" name="Google Shape;234;p35"/>
          <p:cNvCxnSpPr/>
          <p:nvPr/>
        </p:nvCxnSpPr>
        <p:spPr>
          <a:xfrm rot="10800000">
            <a:off x="4713188" y="948711"/>
            <a:ext cx="0" cy="324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5" name="Google Shape;235;p35"/>
          <p:cNvCxnSpPr/>
          <p:nvPr/>
        </p:nvCxnSpPr>
        <p:spPr>
          <a:xfrm rot="10800000">
            <a:off x="4713188" y="2400826"/>
            <a:ext cx="0" cy="303300"/>
          </a:xfrm>
          <a:prstGeom prst="straightConnector1">
            <a:avLst/>
          </a:prstGeom>
          <a:noFill/>
          <a:ln cap="flat" cmpd="sng" w="76200">
            <a:solidFill>
              <a:srgbClr val="74AADC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36" name="Google Shape;236;p35"/>
          <p:cNvSpPr txBox="1"/>
          <p:nvPr/>
        </p:nvSpPr>
        <p:spPr>
          <a:xfrm>
            <a:off x="5044875" y="3794750"/>
            <a:ext cx="29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lang="en" sz="1600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Limitations &amp; </a:t>
            </a: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Next Steps 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/>
        </p:nvSpPr>
        <p:spPr>
          <a:xfrm>
            <a:off x="533686" y="403896"/>
            <a:ext cx="8076629" cy="519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74"/>
              </a:buClr>
              <a:buSzPts val="2400"/>
              <a:buFont typeface="Poppins"/>
              <a:buNone/>
            </a:pPr>
            <a:r>
              <a:rPr b="1" i="0" lang="en" sz="2400" u="none" cap="none" strike="noStrike">
                <a:solidFill>
                  <a:srgbClr val="043274"/>
                </a:solidFill>
                <a:latin typeface="Poppins"/>
                <a:ea typeface="Poppins"/>
                <a:cs typeface="Poppins"/>
                <a:sym typeface="Poppins"/>
              </a:rPr>
              <a:t>Experimental Method &amp; Operational Procedures</a:t>
            </a:r>
            <a:endParaRPr b="0" i="0" sz="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163500" y="4930025"/>
            <a:ext cx="12642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Poppins"/>
              <a:buNone/>
            </a:pPr>
            <a:r>
              <a:rPr b="0" i="1" lang="en" sz="6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TG = Treatment Group </a:t>
            </a:r>
            <a:endParaRPr sz="500"/>
          </a:p>
        </p:txBody>
      </p:sp>
      <p:grpSp>
        <p:nvGrpSpPr>
          <p:cNvPr id="243" name="Google Shape;243;p36"/>
          <p:cNvGrpSpPr/>
          <p:nvPr/>
        </p:nvGrpSpPr>
        <p:grpSpPr>
          <a:xfrm>
            <a:off x="463047" y="2894009"/>
            <a:ext cx="3639426" cy="1707390"/>
            <a:chOff x="0" y="0"/>
            <a:chExt cx="9705134" cy="4553039"/>
          </a:xfrm>
        </p:grpSpPr>
        <p:grpSp>
          <p:nvGrpSpPr>
            <p:cNvPr id="244" name="Google Shape;244;p36"/>
            <p:cNvGrpSpPr/>
            <p:nvPr/>
          </p:nvGrpSpPr>
          <p:grpSpPr>
            <a:xfrm>
              <a:off x="0" y="0"/>
              <a:ext cx="9705134" cy="4553039"/>
              <a:chOff x="0" y="0"/>
              <a:chExt cx="9705133" cy="4553038"/>
            </a:xfrm>
          </p:grpSpPr>
          <p:sp>
            <p:nvSpPr>
              <p:cNvPr id="245" name="Google Shape;245;p36"/>
              <p:cNvSpPr/>
              <p:nvPr/>
            </p:nvSpPr>
            <p:spPr>
              <a:xfrm>
                <a:off x="0" y="0"/>
                <a:ext cx="9705133" cy="4553038"/>
              </a:xfrm>
              <a:prstGeom prst="rect">
                <a:avLst/>
              </a:prstGeom>
              <a:solidFill>
                <a:srgbClr val="E8E8E8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6" name="Google Shape;246;p36"/>
              <p:cNvSpPr/>
              <p:nvPr/>
            </p:nvSpPr>
            <p:spPr>
              <a:xfrm>
                <a:off x="0" y="0"/>
                <a:ext cx="9705133" cy="268717"/>
              </a:xfrm>
              <a:prstGeom prst="rect">
                <a:avLst/>
              </a:prstGeom>
              <a:solidFill>
                <a:srgbClr val="BAD9E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47" name="Google Shape;247;p36"/>
            <p:cNvSpPr txBox="1"/>
            <p:nvPr/>
          </p:nvSpPr>
          <p:spPr>
            <a:xfrm>
              <a:off x="2893280" y="573843"/>
              <a:ext cx="52047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Statistical Test</a:t>
              </a:r>
              <a:endParaRPr sz="500"/>
            </a:p>
          </p:txBody>
        </p:sp>
        <p:sp>
          <p:nvSpPr>
            <p:cNvPr id="248" name="Google Shape;248;p36"/>
            <p:cNvSpPr txBox="1"/>
            <p:nvPr/>
          </p:nvSpPr>
          <p:spPr>
            <a:xfrm>
              <a:off x="618163" y="2087270"/>
              <a:ext cx="3169882" cy="474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A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One Way ANOVA</a:t>
              </a:r>
              <a:endParaRPr sz="500"/>
            </a:p>
          </p:txBody>
        </p:sp>
        <p:sp>
          <p:nvSpPr>
            <p:cNvPr id="249" name="Google Shape;249;p36"/>
            <p:cNvSpPr txBox="1"/>
            <p:nvPr/>
          </p:nvSpPr>
          <p:spPr>
            <a:xfrm>
              <a:off x="618163" y="2583701"/>
              <a:ext cx="3169882" cy="11861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None/>
              </a:pPr>
              <a:r>
                <a:rPr b="0" i="1" lang="en" sz="800" u="sng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Comparing</a:t>
              </a: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 the user’s daily </a:t>
              </a:r>
              <a:r>
                <a:rPr b="0" i="1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average session </a:t>
              </a: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time for the 4 groups</a:t>
              </a:r>
              <a:endParaRPr sz="500"/>
            </a:p>
          </p:txBody>
        </p:sp>
        <p:sp>
          <p:nvSpPr>
            <p:cNvPr id="250" name="Google Shape;250;p36"/>
            <p:cNvSpPr txBox="1"/>
            <p:nvPr/>
          </p:nvSpPr>
          <p:spPr>
            <a:xfrm>
              <a:off x="5213965" y="2087270"/>
              <a:ext cx="4041122" cy="855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A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Tukey’s Honest Significant Difference</a:t>
              </a:r>
              <a:r>
                <a:rPr b="0" i="0" lang="en" sz="5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Method</a:t>
              </a:r>
              <a:endParaRPr sz="500"/>
            </a:p>
          </p:txBody>
        </p:sp>
        <p:sp>
          <p:nvSpPr>
            <p:cNvPr id="251" name="Google Shape;251;p36"/>
            <p:cNvSpPr txBox="1"/>
            <p:nvPr/>
          </p:nvSpPr>
          <p:spPr>
            <a:xfrm>
              <a:off x="5649585" y="2923255"/>
              <a:ext cx="3169882" cy="8176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None/>
              </a:pPr>
              <a:r>
                <a:rPr b="0" i="1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onducting pairwise </a:t>
              </a:r>
              <a:r>
                <a:rPr b="0" i="0" lang="en" sz="800" u="sng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comparisons</a:t>
              </a:r>
              <a:endParaRPr sz="500"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4152026" y="2697851"/>
              <a:ext cx="1133578" cy="636192"/>
            </a:xfrm>
            <a:prstGeom prst="rightArrow">
              <a:avLst>
                <a:gd fmla="val 32000" name="adj1"/>
                <a:gd fmla="val 64000" name="adj2"/>
              </a:avLst>
            </a:prstGeom>
            <a:gradFill>
              <a:gsLst>
                <a:gs pos="0">
                  <a:srgbClr val="043274"/>
                </a:gs>
                <a:gs pos="27454">
                  <a:srgbClr val="044C93"/>
                </a:gs>
                <a:gs pos="50406">
                  <a:srgbClr val="0462AC"/>
                </a:gs>
                <a:gs pos="100000">
                  <a:srgbClr val="547AA4"/>
                </a:gs>
              </a:gsLst>
              <a:lin ang="5584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53" name="Google Shape;253;p36"/>
          <p:cNvGrpSpPr/>
          <p:nvPr/>
        </p:nvGrpSpPr>
        <p:grpSpPr>
          <a:xfrm>
            <a:off x="463047" y="1119089"/>
            <a:ext cx="3646511" cy="1707390"/>
            <a:chOff x="0" y="0"/>
            <a:chExt cx="9724027" cy="4553039"/>
          </a:xfrm>
        </p:grpSpPr>
        <p:grpSp>
          <p:nvGrpSpPr>
            <p:cNvPr id="254" name="Google Shape;254;p36"/>
            <p:cNvGrpSpPr/>
            <p:nvPr/>
          </p:nvGrpSpPr>
          <p:grpSpPr>
            <a:xfrm>
              <a:off x="0" y="0"/>
              <a:ext cx="9724027" cy="4553039"/>
              <a:chOff x="0" y="0"/>
              <a:chExt cx="9724026" cy="4553038"/>
            </a:xfrm>
          </p:grpSpPr>
          <p:sp>
            <p:nvSpPr>
              <p:cNvPr id="255" name="Google Shape;255;p36"/>
              <p:cNvSpPr/>
              <p:nvPr/>
            </p:nvSpPr>
            <p:spPr>
              <a:xfrm>
                <a:off x="0" y="0"/>
                <a:ext cx="9724026" cy="4553038"/>
              </a:xfrm>
              <a:prstGeom prst="rect">
                <a:avLst/>
              </a:prstGeom>
              <a:solidFill>
                <a:srgbClr val="E8E8E8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56" name="Google Shape;256;p36"/>
              <p:cNvSpPr/>
              <p:nvPr/>
            </p:nvSpPr>
            <p:spPr>
              <a:xfrm>
                <a:off x="0" y="0"/>
                <a:ext cx="9724026" cy="268717"/>
              </a:xfrm>
              <a:prstGeom prst="rect">
                <a:avLst/>
              </a:prstGeom>
              <a:solidFill>
                <a:srgbClr val="BAD9E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57" name="Google Shape;257;p36"/>
            <p:cNvSpPr txBox="1"/>
            <p:nvPr/>
          </p:nvSpPr>
          <p:spPr>
            <a:xfrm>
              <a:off x="3508652" y="445916"/>
              <a:ext cx="2687829" cy="759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Variables</a:t>
              </a:r>
              <a:endParaRPr sz="500"/>
            </a:p>
          </p:txBody>
        </p:sp>
        <p:sp>
          <p:nvSpPr>
            <p:cNvPr id="258" name="Google Shape;258;p36"/>
            <p:cNvSpPr txBox="1"/>
            <p:nvPr/>
          </p:nvSpPr>
          <p:spPr>
            <a:xfrm>
              <a:off x="5332085" y="2740645"/>
              <a:ext cx="3804882" cy="474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A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Dependent Variable </a:t>
              </a:r>
              <a:endParaRPr sz="500"/>
            </a:p>
          </p:txBody>
        </p:sp>
        <p:sp>
          <p:nvSpPr>
            <p:cNvPr id="259" name="Google Shape;259;p36"/>
            <p:cNvSpPr txBox="1"/>
            <p:nvPr/>
          </p:nvSpPr>
          <p:spPr>
            <a:xfrm>
              <a:off x="556559" y="2740645"/>
              <a:ext cx="3804882" cy="474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A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Independent Variable</a:t>
              </a:r>
              <a:endParaRPr sz="500"/>
            </a:p>
          </p:txBody>
        </p:sp>
        <p:sp>
          <p:nvSpPr>
            <p:cNvPr id="260" name="Google Shape;260;p36"/>
            <p:cNvSpPr txBox="1"/>
            <p:nvPr/>
          </p:nvSpPr>
          <p:spPr>
            <a:xfrm>
              <a:off x="171610" y="3205762"/>
              <a:ext cx="4906200" cy="10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-165100" lvl="0" marL="165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Char char="•"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Product Categorization (TG 1)</a:t>
              </a:r>
              <a:endParaRPr b="0" i="0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  <a:p>
              <a:pPr indent="-165100" lvl="0" marL="165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Char char="•"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Creator Product Curation (TG 2)</a:t>
              </a:r>
              <a:endParaRPr sz="500"/>
            </a:p>
            <a:p>
              <a:pPr indent="-165100" lvl="0" marL="165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Char char="•"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Price &amp; Description</a:t>
              </a:r>
              <a:r>
                <a:rPr b="0" i="0" lang="en" sz="500" u="none" cap="none" strike="noStrike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(TG 3)</a:t>
              </a:r>
              <a:endParaRPr sz="500"/>
            </a:p>
          </p:txBody>
        </p:sp>
        <p:sp>
          <p:nvSpPr>
            <p:cNvPr id="261" name="Google Shape;261;p36"/>
            <p:cNvSpPr txBox="1"/>
            <p:nvPr/>
          </p:nvSpPr>
          <p:spPr>
            <a:xfrm>
              <a:off x="5199007" y="3130895"/>
              <a:ext cx="4059000" cy="10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-165100" lvl="0" marL="165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Char char="•"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User’s Daily Average Session Time on Instagram Shop Feed</a:t>
              </a:r>
              <a:endParaRPr sz="500"/>
            </a:p>
          </p:txBody>
        </p:sp>
        <p:pic>
          <p:nvPicPr>
            <p:cNvPr descr="hourglass (1).png" id="262" name="Google Shape;26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4297" y="1468042"/>
              <a:ext cx="1148464" cy="1148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op.png" id="263" name="Google Shape;263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52100" y="1435374"/>
              <a:ext cx="1213799" cy="1213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36"/>
          <p:cNvGrpSpPr/>
          <p:nvPr/>
        </p:nvGrpSpPr>
        <p:grpSpPr>
          <a:xfrm>
            <a:off x="4368297" y="1119089"/>
            <a:ext cx="4317461" cy="3471093"/>
            <a:chOff x="0" y="0"/>
            <a:chExt cx="11513227" cy="9256248"/>
          </a:xfrm>
        </p:grpSpPr>
        <p:sp>
          <p:nvSpPr>
            <p:cNvPr id="265" name="Google Shape;265;p36"/>
            <p:cNvSpPr/>
            <p:nvPr/>
          </p:nvSpPr>
          <p:spPr>
            <a:xfrm>
              <a:off x="11961" y="5230"/>
              <a:ext cx="11489305" cy="9251018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" name="Google Shape;266;p36"/>
            <p:cNvSpPr txBox="1"/>
            <p:nvPr/>
          </p:nvSpPr>
          <p:spPr>
            <a:xfrm>
              <a:off x="3377648" y="445916"/>
              <a:ext cx="4757929" cy="759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Poppins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Sample Selection</a:t>
              </a:r>
              <a:endParaRPr sz="500"/>
            </a:p>
          </p:txBody>
        </p:sp>
        <p:sp>
          <p:nvSpPr>
            <p:cNvPr id="267" name="Google Shape;267;p36"/>
            <p:cNvSpPr txBox="1"/>
            <p:nvPr/>
          </p:nvSpPr>
          <p:spPr>
            <a:xfrm>
              <a:off x="474421" y="3710455"/>
              <a:ext cx="2521200" cy="7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-165100" lvl="0" marL="165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Char char="•"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Instagram users </a:t>
              </a:r>
              <a:endParaRPr sz="500"/>
            </a:p>
          </p:txBody>
        </p:sp>
        <p:sp>
          <p:nvSpPr>
            <p:cNvPr id="268" name="Google Shape;268;p36"/>
            <p:cNvSpPr txBox="1"/>
            <p:nvPr/>
          </p:nvSpPr>
          <p:spPr>
            <a:xfrm>
              <a:off x="5376672" y="3710429"/>
              <a:ext cx="2256000" cy="7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-165100" lvl="0" marL="165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Char char="•"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18-57 years old</a:t>
              </a:r>
              <a:endParaRPr sz="500"/>
            </a:p>
          </p:txBody>
        </p:sp>
        <p:sp>
          <p:nvSpPr>
            <p:cNvPr id="269" name="Google Shape;269;p36"/>
            <p:cNvSpPr txBox="1"/>
            <p:nvPr/>
          </p:nvSpPr>
          <p:spPr>
            <a:xfrm>
              <a:off x="3735203" y="3222335"/>
              <a:ext cx="4041122" cy="474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A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Population of Interest</a:t>
              </a:r>
              <a:endParaRPr sz="500"/>
            </a:p>
          </p:txBody>
        </p:sp>
        <p:sp>
          <p:nvSpPr>
            <p:cNvPr id="270" name="Google Shape;270;p36"/>
            <p:cNvSpPr txBox="1"/>
            <p:nvPr/>
          </p:nvSpPr>
          <p:spPr>
            <a:xfrm>
              <a:off x="3736053" y="5103241"/>
              <a:ext cx="4041122" cy="474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004C7F"/>
                  </a:solidFill>
                  <a:latin typeface="Poppins"/>
                  <a:ea typeface="Poppins"/>
                  <a:cs typeface="Poppins"/>
                  <a:sym typeface="Poppins"/>
                </a:rPr>
                <a:t>Sample Size</a:t>
              </a:r>
              <a:endParaRPr sz="500"/>
            </a:p>
          </p:txBody>
        </p:sp>
        <p:sp>
          <p:nvSpPr>
            <p:cNvPr id="271" name="Google Shape;271;p36"/>
            <p:cNvSpPr txBox="1"/>
            <p:nvPr/>
          </p:nvSpPr>
          <p:spPr>
            <a:xfrm>
              <a:off x="3377609" y="5420981"/>
              <a:ext cx="4758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None/>
              </a:pPr>
              <a:r>
                <a:rPr i="1" lang="en" sz="800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Randomly assign 2</a:t>
              </a:r>
              <a:r>
                <a:rPr b="0" i="1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80 subjects </a:t>
              </a:r>
              <a:endParaRPr sz="500"/>
            </a:p>
          </p:txBody>
        </p:sp>
        <p:sp>
          <p:nvSpPr>
            <p:cNvPr id="272" name="Google Shape;272;p36"/>
            <p:cNvSpPr txBox="1"/>
            <p:nvPr/>
          </p:nvSpPr>
          <p:spPr>
            <a:xfrm>
              <a:off x="773878" y="7554519"/>
              <a:ext cx="1922305" cy="855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A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Control Group</a:t>
              </a:r>
              <a:endParaRPr sz="500"/>
            </a:p>
          </p:txBody>
        </p:sp>
        <p:sp>
          <p:nvSpPr>
            <p:cNvPr id="273" name="Google Shape;273;p36"/>
            <p:cNvSpPr txBox="1"/>
            <p:nvPr/>
          </p:nvSpPr>
          <p:spPr>
            <a:xfrm>
              <a:off x="3454366" y="7554519"/>
              <a:ext cx="1922306" cy="855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A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Treatment Group 1</a:t>
              </a:r>
              <a:endParaRPr sz="500"/>
            </a:p>
          </p:txBody>
        </p:sp>
        <p:sp>
          <p:nvSpPr>
            <p:cNvPr id="274" name="Google Shape;274;p36"/>
            <p:cNvSpPr txBox="1"/>
            <p:nvPr/>
          </p:nvSpPr>
          <p:spPr>
            <a:xfrm>
              <a:off x="6134855" y="7548192"/>
              <a:ext cx="1922306" cy="855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A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Treatment Group 2</a:t>
              </a:r>
              <a:endParaRPr sz="500"/>
            </a:p>
          </p:txBody>
        </p:sp>
        <p:sp>
          <p:nvSpPr>
            <p:cNvPr id="275" name="Google Shape;275;p36"/>
            <p:cNvSpPr txBox="1"/>
            <p:nvPr/>
          </p:nvSpPr>
          <p:spPr>
            <a:xfrm>
              <a:off x="8815344" y="7554519"/>
              <a:ext cx="1922306" cy="855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A"/>
                </a:buClr>
                <a:buSzPts val="800"/>
                <a:buFont typeface="Poppins"/>
                <a:buNone/>
              </a:pPr>
              <a:r>
                <a:rPr b="1" i="0" lang="en" sz="800" u="none" cap="none" strike="noStrike">
                  <a:solidFill>
                    <a:srgbClr val="3A3A3A"/>
                  </a:solidFill>
                  <a:latin typeface="Poppins"/>
                  <a:ea typeface="Poppins"/>
                  <a:cs typeface="Poppins"/>
                  <a:sym typeface="Poppins"/>
                </a:rPr>
                <a:t>Treatment Group 3</a:t>
              </a:r>
              <a:endParaRPr sz="500"/>
            </a:p>
          </p:txBody>
        </p:sp>
        <p:sp>
          <p:nvSpPr>
            <p:cNvPr id="276" name="Google Shape;276;p36"/>
            <p:cNvSpPr txBox="1"/>
            <p:nvPr/>
          </p:nvSpPr>
          <p:spPr>
            <a:xfrm>
              <a:off x="150090" y="8402070"/>
              <a:ext cx="3169881" cy="462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None/>
              </a:pPr>
              <a:r>
                <a:rPr b="0" i="1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70 subjects </a:t>
              </a:r>
              <a:endParaRPr sz="500"/>
            </a:p>
          </p:txBody>
        </p:sp>
        <p:sp>
          <p:nvSpPr>
            <p:cNvPr id="277" name="Google Shape;277;p36"/>
            <p:cNvSpPr txBox="1"/>
            <p:nvPr/>
          </p:nvSpPr>
          <p:spPr>
            <a:xfrm>
              <a:off x="2830578" y="8402070"/>
              <a:ext cx="3169882" cy="462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None/>
              </a:pPr>
              <a:r>
                <a:rPr b="0" i="1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70 subjects </a:t>
              </a:r>
              <a:endParaRPr sz="500"/>
            </a:p>
          </p:txBody>
        </p:sp>
        <p:sp>
          <p:nvSpPr>
            <p:cNvPr id="278" name="Google Shape;278;p36"/>
            <p:cNvSpPr txBox="1"/>
            <p:nvPr/>
          </p:nvSpPr>
          <p:spPr>
            <a:xfrm>
              <a:off x="5511067" y="8402070"/>
              <a:ext cx="3169882" cy="462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None/>
              </a:pPr>
              <a:r>
                <a:rPr b="0" i="1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70 subjects </a:t>
              </a:r>
              <a:endParaRPr sz="500"/>
            </a:p>
          </p:txBody>
        </p:sp>
        <p:sp>
          <p:nvSpPr>
            <p:cNvPr id="279" name="Google Shape;279;p36"/>
            <p:cNvSpPr txBox="1"/>
            <p:nvPr/>
          </p:nvSpPr>
          <p:spPr>
            <a:xfrm>
              <a:off x="8191556" y="8402070"/>
              <a:ext cx="3169882" cy="462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None/>
              </a:pPr>
              <a:r>
                <a:rPr b="0" i="1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70 subjects </a:t>
              </a:r>
              <a:endParaRPr sz="500"/>
            </a:p>
          </p:txBody>
        </p:sp>
        <p:sp>
          <p:nvSpPr>
            <p:cNvPr id="280" name="Google Shape;280;p36"/>
            <p:cNvSpPr txBox="1"/>
            <p:nvPr/>
          </p:nvSpPr>
          <p:spPr>
            <a:xfrm>
              <a:off x="3021075" y="3707299"/>
              <a:ext cx="1577100" cy="7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-165100" lvl="0" marL="165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Char char="•"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United States </a:t>
              </a:r>
              <a:endParaRPr sz="500"/>
            </a:p>
          </p:txBody>
        </p:sp>
        <p:sp>
          <p:nvSpPr>
            <p:cNvPr id="281" name="Google Shape;281;p36"/>
            <p:cNvSpPr txBox="1"/>
            <p:nvPr/>
          </p:nvSpPr>
          <p:spPr>
            <a:xfrm>
              <a:off x="7632657" y="3707297"/>
              <a:ext cx="3421800" cy="7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-165100" lvl="0" marL="165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Poppins"/>
                <a:buChar char="•"/>
              </a:pPr>
              <a:r>
                <a:rPr b="0" i="0" lang="en" sz="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Used the shop feed in the past 6 months</a:t>
              </a:r>
              <a:endParaRPr sz="500"/>
            </a:p>
          </p:txBody>
        </p:sp>
        <p:cxnSp>
          <p:nvCxnSpPr>
            <p:cNvPr id="282" name="Google Shape;282;p36"/>
            <p:cNvCxnSpPr/>
            <p:nvPr/>
          </p:nvCxnSpPr>
          <p:spPr>
            <a:xfrm flipH="1" rot="10800000">
              <a:off x="5755763" y="4437570"/>
              <a:ext cx="1" cy="520324"/>
            </a:xfrm>
            <a:prstGeom prst="straightConnector1">
              <a:avLst/>
            </a:prstGeom>
            <a:noFill/>
            <a:ln cap="flat" cmpd="sng" w="9525">
              <a:solidFill>
                <a:srgbClr val="5E5E5E"/>
              </a:solidFill>
              <a:prstDash val="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3" name="Google Shape;283;p36"/>
            <p:cNvCxnSpPr/>
            <p:nvPr/>
          </p:nvCxnSpPr>
          <p:spPr>
            <a:xfrm flipH="1" rot="10800000">
              <a:off x="4415518" y="7160407"/>
              <a:ext cx="1" cy="449258"/>
            </a:xfrm>
            <a:prstGeom prst="straightConnector1">
              <a:avLst/>
            </a:prstGeom>
            <a:noFill/>
            <a:ln cap="flat" cmpd="sng" w="9525">
              <a:solidFill>
                <a:srgbClr val="5E5E5E"/>
              </a:solidFill>
              <a:prstDash val="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4" name="Google Shape;284;p36"/>
            <p:cNvCxnSpPr/>
            <p:nvPr/>
          </p:nvCxnSpPr>
          <p:spPr>
            <a:xfrm flipH="1" rot="10800000">
              <a:off x="1735031" y="7160407"/>
              <a:ext cx="1" cy="449258"/>
            </a:xfrm>
            <a:prstGeom prst="straightConnector1">
              <a:avLst/>
            </a:prstGeom>
            <a:noFill/>
            <a:ln cap="flat" cmpd="sng" w="9525">
              <a:solidFill>
                <a:srgbClr val="5E5E5E"/>
              </a:solidFill>
              <a:prstDash val="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5" name="Google Shape;285;p36"/>
            <p:cNvCxnSpPr/>
            <p:nvPr/>
          </p:nvCxnSpPr>
          <p:spPr>
            <a:xfrm flipH="1" rot="10800000">
              <a:off x="7096007" y="7160407"/>
              <a:ext cx="1" cy="449258"/>
            </a:xfrm>
            <a:prstGeom prst="straightConnector1">
              <a:avLst/>
            </a:prstGeom>
            <a:noFill/>
            <a:ln cap="flat" cmpd="sng" w="9525">
              <a:solidFill>
                <a:srgbClr val="5E5E5E"/>
              </a:solidFill>
              <a:prstDash val="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6" name="Google Shape;286;p36"/>
            <p:cNvCxnSpPr/>
            <p:nvPr/>
          </p:nvCxnSpPr>
          <p:spPr>
            <a:xfrm flipH="1" rot="10800000">
              <a:off x="9776497" y="7160407"/>
              <a:ext cx="1" cy="449258"/>
            </a:xfrm>
            <a:prstGeom prst="straightConnector1">
              <a:avLst/>
            </a:prstGeom>
            <a:noFill/>
            <a:ln cap="flat" cmpd="sng" w="9525">
              <a:solidFill>
                <a:srgbClr val="5E5E5E"/>
              </a:solidFill>
              <a:prstDash val="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7" name="Google Shape;287;p36"/>
            <p:cNvCxnSpPr/>
            <p:nvPr/>
          </p:nvCxnSpPr>
          <p:spPr>
            <a:xfrm flipH="1" rot="10800000">
              <a:off x="5755763" y="6118613"/>
              <a:ext cx="1" cy="1019583"/>
            </a:xfrm>
            <a:prstGeom prst="straightConnector1">
              <a:avLst/>
            </a:prstGeom>
            <a:noFill/>
            <a:ln cap="flat" cmpd="sng" w="9525">
              <a:solidFill>
                <a:srgbClr val="5E5E5E"/>
              </a:solidFill>
              <a:prstDash val="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8" name="Google Shape;288;p36"/>
            <p:cNvCxnSpPr/>
            <p:nvPr/>
          </p:nvCxnSpPr>
          <p:spPr>
            <a:xfrm>
              <a:off x="1722331" y="7187000"/>
              <a:ext cx="8066866" cy="1"/>
            </a:xfrm>
            <a:prstGeom prst="straightConnector1">
              <a:avLst/>
            </a:prstGeom>
            <a:noFill/>
            <a:ln cap="flat" cmpd="sng" w="9525">
              <a:solidFill>
                <a:srgbClr val="5E5E5E"/>
              </a:solidFill>
              <a:prstDash val="dot"/>
              <a:miter lim="400000"/>
              <a:headEnd len="sm" w="sm" type="none"/>
              <a:tailEnd len="sm" w="sm" type="none"/>
            </a:ln>
          </p:spPr>
        </p:cxnSp>
        <p:pic>
          <p:nvPicPr>
            <p:cNvPr descr="group.png" id="289" name="Google Shape;289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49975" y="6162859"/>
              <a:ext cx="931089" cy="931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oup.png" id="290" name="Google Shape;290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30464" y="6210915"/>
              <a:ext cx="931089" cy="931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oup.png" id="291" name="Google Shape;291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172355" y="6162859"/>
              <a:ext cx="931089" cy="931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oup.png" id="292" name="Google Shape;292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08083" y="6203035"/>
              <a:ext cx="931090" cy="931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36"/>
            <p:cNvSpPr/>
            <p:nvPr/>
          </p:nvSpPr>
          <p:spPr>
            <a:xfrm>
              <a:off x="0" y="0"/>
              <a:ext cx="11513227" cy="268717"/>
            </a:xfrm>
            <a:prstGeom prst="rect">
              <a:avLst/>
            </a:prstGeom>
            <a:solidFill>
              <a:srgbClr val="BAD9EB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team-work.png" id="294" name="Google Shape;294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16807" y="1313337"/>
              <a:ext cx="2079613" cy="20796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D5C5E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/>
        </p:nvSpPr>
        <p:spPr>
          <a:xfrm>
            <a:off x="1143428" y="2217575"/>
            <a:ext cx="2694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Poppins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  <a:endParaRPr sz="500"/>
          </a:p>
        </p:txBody>
      </p:sp>
      <p:sp>
        <p:nvSpPr>
          <p:cNvPr id="300" name="Google Shape;300;p37"/>
          <p:cNvSpPr txBox="1"/>
          <p:nvPr/>
        </p:nvSpPr>
        <p:spPr>
          <a:xfrm>
            <a:off x="5044874" y="1006750"/>
            <a:ext cx="25623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The Situation</a:t>
            </a:r>
            <a:endParaRPr sz="500"/>
          </a:p>
        </p:txBody>
      </p:sp>
      <p:sp>
        <p:nvSpPr>
          <p:cNvPr id="301" name="Google Shape;301;p37"/>
          <p:cNvSpPr txBox="1"/>
          <p:nvPr/>
        </p:nvSpPr>
        <p:spPr>
          <a:xfrm>
            <a:off x="5044875" y="1703750"/>
            <a:ext cx="26214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Proposed Changes </a:t>
            </a:r>
            <a:endParaRPr sz="500"/>
          </a:p>
        </p:txBody>
      </p:sp>
      <p:sp>
        <p:nvSpPr>
          <p:cNvPr id="302" name="Google Shape;302;p37"/>
          <p:cNvSpPr txBox="1"/>
          <p:nvPr/>
        </p:nvSpPr>
        <p:spPr>
          <a:xfrm>
            <a:off x="5044875" y="2400750"/>
            <a:ext cx="28668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Experimental Method</a:t>
            </a:r>
            <a:endParaRPr sz="500"/>
          </a:p>
        </p:txBody>
      </p:sp>
      <p:sp>
        <p:nvSpPr>
          <p:cNvPr id="303" name="Google Shape;303;p37"/>
          <p:cNvSpPr txBox="1"/>
          <p:nvPr/>
        </p:nvSpPr>
        <p:spPr>
          <a:xfrm>
            <a:off x="5044875" y="3794750"/>
            <a:ext cx="2925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BFC1"/>
              </a:buClr>
              <a:buSzPts val="1600"/>
              <a:buFont typeface="Poppins"/>
              <a:buNone/>
            </a:pPr>
            <a:r>
              <a:rPr lang="en" sz="1600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Limitations &amp; </a:t>
            </a:r>
            <a:r>
              <a:rPr b="0" i="0" lang="en" sz="1600" u="none" cap="none" strike="noStrike">
                <a:solidFill>
                  <a:srgbClr val="C0BFC1"/>
                </a:solidFill>
                <a:latin typeface="Poppins"/>
                <a:ea typeface="Poppins"/>
                <a:cs typeface="Poppins"/>
                <a:sym typeface="Poppins"/>
              </a:rPr>
              <a:t>Next Steps </a:t>
            </a:r>
            <a:endParaRPr sz="500"/>
          </a:p>
        </p:txBody>
      </p:sp>
      <p:sp>
        <p:nvSpPr>
          <p:cNvPr id="304" name="Google Shape;304;p37"/>
          <p:cNvSpPr txBox="1"/>
          <p:nvPr/>
        </p:nvSpPr>
        <p:spPr>
          <a:xfrm>
            <a:off x="5044875" y="3097775"/>
            <a:ext cx="37698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 &amp; Recommendations</a:t>
            </a:r>
            <a:endParaRPr sz="500"/>
          </a:p>
        </p:txBody>
      </p:sp>
      <p:cxnSp>
        <p:nvCxnSpPr>
          <p:cNvPr id="305" name="Google Shape;305;p37"/>
          <p:cNvCxnSpPr/>
          <p:nvPr/>
        </p:nvCxnSpPr>
        <p:spPr>
          <a:xfrm rot="10800000">
            <a:off x="4713188" y="948711"/>
            <a:ext cx="0" cy="324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6" name="Google Shape;306;p37"/>
          <p:cNvCxnSpPr/>
          <p:nvPr/>
        </p:nvCxnSpPr>
        <p:spPr>
          <a:xfrm rot="10800000">
            <a:off x="4713188" y="3063876"/>
            <a:ext cx="0" cy="303300"/>
          </a:xfrm>
          <a:prstGeom prst="straightConnector1">
            <a:avLst/>
          </a:prstGeom>
          <a:noFill/>
          <a:ln cap="flat" cmpd="sng" w="76200">
            <a:solidFill>
              <a:srgbClr val="74AADC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/>
        </p:nvSpPr>
        <p:spPr>
          <a:xfrm>
            <a:off x="382203" y="960769"/>
            <a:ext cx="4088867" cy="5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74"/>
              </a:buClr>
              <a:buSzPts val="2400"/>
              <a:buFont typeface="Poppins"/>
              <a:buNone/>
            </a:pPr>
            <a:r>
              <a:rPr b="0" i="0" lang="en" sz="2400" u="none" cap="none" strike="noStrike">
                <a:solidFill>
                  <a:srgbClr val="043274"/>
                </a:solidFill>
                <a:latin typeface="Poppins"/>
                <a:ea typeface="Poppins"/>
                <a:cs typeface="Poppins"/>
                <a:sym typeface="Poppins"/>
              </a:rPr>
              <a:t>Simulation:</a:t>
            </a:r>
            <a:r>
              <a:rPr b="1" i="0" lang="en" sz="2400" u="none" cap="none" strike="noStrike">
                <a:solidFill>
                  <a:srgbClr val="043274"/>
                </a:solidFill>
                <a:latin typeface="Poppins"/>
                <a:ea typeface="Poppins"/>
                <a:cs typeface="Poppins"/>
                <a:sym typeface="Poppins"/>
              </a:rPr>
              <a:t> With No Effect</a:t>
            </a:r>
            <a:endParaRPr b="0" i="0" sz="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468238" y="2615586"/>
            <a:ext cx="1354554" cy="408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RQ1: </a:t>
            </a:r>
            <a:r>
              <a:rPr b="1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Categorization</a:t>
            </a:r>
            <a:endParaRPr sz="500"/>
          </a:p>
        </p:txBody>
      </p:sp>
      <p:sp>
        <p:nvSpPr>
          <p:cNvPr id="313" name="Google Shape;313;p38"/>
          <p:cNvSpPr/>
          <p:nvPr/>
        </p:nvSpPr>
        <p:spPr>
          <a:xfrm>
            <a:off x="163421" y="-1111"/>
            <a:ext cx="754799" cy="607260"/>
          </a:xfrm>
          <a:prstGeom prst="rect">
            <a:avLst/>
          </a:prstGeom>
          <a:solidFill>
            <a:srgbClr val="7C9AA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9AAC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7C9AA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167865" y="290454"/>
            <a:ext cx="745910" cy="16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Poppins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Effect</a:t>
            </a:r>
            <a:endParaRPr sz="500"/>
          </a:p>
        </p:txBody>
      </p:sp>
      <p:sp>
        <p:nvSpPr>
          <p:cNvPr id="315" name="Google Shape;315;p38"/>
          <p:cNvSpPr txBox="1"/>
          <p:nvPr/>
        </p:nvSpPr>
        <p:spPr>
          <a:xfrm>
            <a:off x="1045449" y="290444"/>
            <a:ext cx="702578" cy="163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800"/>
              <a:buFont typeface="Poppins"/>
              <a:buNone/>
            </a:pPr>
            <a:r>
              <a:rPr b="0" i="0" lang="en" sz="800" u="none" cap="none" strike="noStrike">
                <a:solidFill>
                  <a:srgbClr val="929292"/>
                </a:solidFill>
                <a:latin typeface="Poppins"/>
                <a:ea typeface="Poppins"/>
                <a:cs typeface="Poppins"/>
                <a:sym typeface="Poppins"/>
              </a:rPr>
              <a:t>Effect</a:t>
            </a:r>
            <a:endParaRPr sz="500"/>
          </a:p>
        </p:txBody>
      </p:sp>
      <p:sp>
        <p:nvSpPr>
          <p:cNvPr id="316" name="Google Shape;316;p38"/>
          <p:cNvSpPr txBox="1"/>
          <p:nvPr/>
        </p:nvSpPr>
        <p:spPr>
          <a:xfrm>
            <a:off x="2170556" y="2615586"/>
            <a:ext cx="1354554" cy="408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RQ2: </a:t>
            </a:r>
            <a:r>
              <a:rPr b="1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Creator Product Curation</a:t>
            </a:r>
            <a:endParaRPr sz="500"/>
          </a:p>
        </p:txBody>
      </p:sp>
      <p:sp>
        <p:nvSpPr>
          <p:cNvPr id="317" name="Google Shape;317;p38"/>
          <p:cNvSpPr txBox="1"/>
          <p:nvPr/>
        </p:nvSpPr>
        <p:spPr>
          <a:xfrm>
            <a:off x="3872873" y="2615586"/>
            <a:ext cx="1354554" cy="408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RQ3: </a:t>
            </a:r>
            <a:r>
              <a:rPr b="1" i="0" lang="en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 &amp; Description </a:t>
            </a:r>
            <a:endParaRPr sz="500"/>
          </a:p>
        </p:txBody>
      </p:sp>
      <p:sp>
        <p:nvSpPr>
          <p:cNvPr id="318" name="Google Shape;318;p38"/>
          <p:cNvSpPr txBox="1"/>
          <p:nvPr/>
        </p:nvSpPr>
        <p:spPr>
          <a:xfrm>
            <a:off x="468238" y="3055184"/>
            <a:ext cx="1354554" cy="503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Times New Roman"/>
              <a:buNone/>
            </a:pPr>
            <a:r>
              <a:rPr b="1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effect size:</a:t>
            </a:r>
            <a:r>
              <a:rPr b="0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0.00756 seconds (~0% effect size)</a:t>
            </a:r>
            <a:endParaRPr sz="500"/>
          </a:p>
        </p:txBody>
      </p:sp>
      <p:sp>
        <p:nvSpPr>
          <p:cNvPr id="319" name="Google Shape;319;p38"/>
          <p:cNvSpPr txBox="1"/>
          <p:nvPr/>
        </p:nvSpPr>
        <p:spPr>
          <a:xfrm>
            <a:off x="2170556" y="3055184"/>
            <a:ext cx="1354554" cy="503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Times New Roman"/>
              <a:buNone/>
            </a:pPr>
            <a:r>
              <a:rPr b="1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effect size:</a:t>
            </a:r>
            <a:r>
              <a:rPr b="0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0.109 seconds (~0% effect size)</a:t>
            </a:r>
            <a:endParaRPr sz="500"/>
          </a:p>
        </p:txBody>
      </p:sp>
      <p:sp>
        <p:nvSpPr>
          <p:cNvPr id="320" name="Google Shape;320;p38"/>
          <p:cNvSpPr txBox="1"/>
          <p:nvPr/>
        </p:nvSpPr>
        <p:spPr>
          <a:xfrm>
            <a:off x="3894723" y="3055184"/>
            <a:ext cx="1354554" cy="503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Times New Roman"/>
              <a:buNone/>
            </a:pPr>
            <a:r>
              <a:rPr b="1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effect size:</a:t>
            </a:r>
            <a:r>
              <a:rPr b="0" i="0" lang="e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 -0.0108 seconds (~0% effect size)</a:t>
            </a:r>
            <a:endParaRPr sz="500"/>
          </a:p>
        </p:txBody>
      </p:sp>
      <p:grpSp>
        <p:nvGrpSpPr>
          <p:cNvPr id="321" name="Google Shape;321;p38"/>
          <p:cNvGrpSpPr/>
          <p:nvPr/>
        </p:nvGrpSpPr>
        <p:grpSpPr>
          <a:xfrm>
            <a:off x="356496" y="2149850"/>
            <a:ext cx="8415351" cy="2338500"/>
            <a:chOff x="356496" y="2149850"/>
            <a:chExt cx="8415351" cy="2338500"/>
          </a:xfrm>
        </p:grpSpPr>
        <p:grpSp>
          <p:nvGrpSpPr>
            <p:cNvPr id="322" name="Google Shape;322;p38"/>
            <p:cNvGrpSpPr/>
            <p:nvPr/>
          </p:nvGrpSpPr>
          <p:grpSpPr>
            <a:xfrm>
              <a:off x="5660956" y="2149850"/>
              <a:ext cx="3110892" cy="2069678"/>
              <a:chOff x="-2" y="0"/>
              <a:chExt cx="8295710" cy="5519141"/>
            </a:xfrm>
          </p:grpSpPr>
          <p:sp>
            <p:nvSpPr>
              <p:cNvPr id="323" name="Google Shape;323;p38"/>
              <p:cNvSpPr txBox="1"/>
              <p:nvPr/>
            </p:nvSpPr>
            <p:spPr>
              <a:xfrm>
                <a:off x="1391808" y="323264"/>
                <a:ext cx="6903900" cy="42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-152400" lvl="0" marL="1524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Char char="•"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True Negative Rate</a:t>
                </a:r>
                <a:r>
                  <a:rPr b="0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of 98.7% indicates that the majority of our experiment resulting in significant p-values</a:t>
                </a:r>
                <a:endParaRPr sz="500"/>
              </a:p>
              <a:p>
                <a:pPr indent="-63500" lvl="0" marL="1524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152400" lvl="0" marL="1524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Char char="•"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98.7% of</a:t>
                </a:r>
                <a:r>
                  <a:rPr b="1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False Negative </a:t>
                </a:r>
                <a:r>
                  <a:rPr b="0" i="0" lang="en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(Type II error) indicates that the majority of our experiment does not predict accurately</a:t>
                </a:r>
                <a:endParaRPr sz="500"/>
              </a:p>
            </p:txBody>
          </p:sp>
          <p:grpSp>
            <p:nvGrpSpPr>
              <p:cNvPr id="324" name="Google Shape;324;p38"/>
              <p:cNvGrpSpPr/>
              <p:nvPr/>
            </p:nvGrpSpPr>
            <p:grpSpPr>
              <a:xfrm>
                <a:off x="-2" y="0"/>
                <a:ext cx="1037194" cy="5519141"/>
                <a:chOff x="-1" y="0"/>
                <a:chExt cx="1037192" cy="5519140"/>
              </a:xfrm>
            </p:grpSpPr>
            <p:cxnSp>
              <p:nvCxnSpPr>
                <p:cNvPr id="325" name="Google Shape;325;p38"/>
                <p:cNvCxnSpPr/>
                <p:nvPr/>
              </p:nvCxnSpPr>
              <p:spPr>
                <a:xfrm flipH="1" rot="10800000">
                  <a:off x="-1" y="0"/>
                  <a:ext cx="2" cy="551914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5E5E5E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</p:cxnSp>
            <p:cxnSp>
              <p:nvCxnSpPr>
                <p:cNvPr id="326" name="Google Shape;326;p38"/>
                <p:cNvCxnSpPr/>
                <p:nvPr/>
              </p:nvCxnSpPr>
              <p:spPr>
                <a:xfrm>
                  <a:off x="8948" y="2759569"/>
                  <a:ext cx="1028243" cy="1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5E5E5E"/>
                  </a:solidFill>
                  <a:prstDash val="solid"/>
                  <a:miter lim="400000"/>
                  <a:headEnd len="sm" w="sm" type="none"/>
                  <a:tailEnd len="med" w="med" type="oval"/>
                </a:ln>
              </p:spPr>
            </p:cxnSp>
          </p:grpSp>
        </p:grpSp>
        <p:sp>
          <p:nvSpPr>
            <p:cNvPr id="327" name="Google Shape;327;p38"/>
            <p:cNvSpPr/>
            <p:nvPr/>
          </p:nvSpPr>
          <p:spPr>
            <a:xfrm>
              <a:off x="356496" y="3848764"/>
              <a:ext cx="4982672" cy="474201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ffectLst>
              <a:outerShdw blurRad="63500" rotWithShape="0" dir="5400000" dist="25400">
                <a:srgbClr val="547AA4">
                  <a:alpha val="49803"/>
                </a:srgbClr>
              </a:outerShdw>
            </a:effectLst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8" name="Google Shape;328;p38"/>
            <p:cNvSpPr txBox="1"/>
            <p:nvPr/>
          </p:nvSpPr>
          <p:spPr>
            <a:xfrm>
              <a:off x="544263" y="3895850"/>
              <a:ext cx="46071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547AA4"/>
                </a:buClr>
                <a:buSzPts val="1200"/>
                <a:buFont typeface="Poppins"/>
                <a:buNone/>
              </a:pPr>
              <a:r>
                <a:rPr b="1" lang="en" sz="1200">
                  <a:solidFill>
                    <a:srgbClr val="547AA4"/>
                  </a:solidFill>
                  <a:latin typeface="Poppins"/>
                  <a:ea typeface="Poppins"/>
                  <a:cs typeface="Poppins"/>
                  <a:sym typeface="Poppins"/>
                </a:rPr>
                <a:t>NEED FURTHER ADJUSTMENTS IN DESIGN </a:t>
              </a:r>
              <a:endParaRPr b="1" sz="1200">
                <a:solidFill>
                  <a:srgbClr val="547AA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547AA4"/>
                </a:buClr>
                <a:buSzPts val="1200"/>
                <a:buFont typeface="Poppins"/>
                <a:buNone/>
              </a:pPr>
              <a:r>
                <a:rPr b="1" lang="en" sz="1200">
                  <a:solidFill>
                    <a:srgbClr val="547AA4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1200">
                  <a:solidFill>
                    <a:srgbClr val="547AA4"/>
                  </a:solidFill>
                  <a:latin typeface="Poppins"/>
                  <a:ea typeface="Poppins"/>
                  <a:cs typeface="Poppins"/>
                  <a:sym typeface="Poppins"/>
                </a:rPr>
                <a:t>to lower Type II Error and guarantee a change in strategy.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7AA4"/>
                </a:buClr>
                <a:buSzPts val="1200"/>
                <a:buFont typeface="Poppins"/>
                <a:buNone/>
              </a:pPr>
              <a:r>
                <a:t/>
              </a:r>
              <a:endParaRPr b="1" sz="1200">
                <a:solidFill>
                  <a:srgbClr val="547AA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descr="shapes (1).png" id="329" name="Google Shape;3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6" y="1783139"/>
            <a:ext cx="562957" cy="562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ction.png" id="330" name="Google Shape;3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4719" y="1771504"/>
            <a:ext cx="586226" cy="58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ce-tag.png" id="331" name="Google Shape;33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8672" y="1760987"/>
            <a:ext cx="607260" cy="60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